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D953CB-1EC9-40A3-A489-652295EB7E8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D406DC1-0CF3-4CF2-A36C-290AB232A7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6A07E7-2E01-47A7-A982-6B4D818F4DC3}"/>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5" name="フッター プレースホルダー 4">
            <a:extLst>
              <a:ext uri="{FF2B5EF4-FFF2-40B4-BE49-F238E27FC236}">
                <a16:creationId xmlns:a16="http://schemas.microsoft.com/office/drawing/2014/main" id="{65A6CBE5-88B3-46A5-A2C7-BFFF6656637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8C8D78E-137A-4450-B837-EDA988813725}"/>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73218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6496A7-D6C3-4083-981C-5B036F102F1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25E5B04-1BEF-4B63-AB11-5BED74C2FC2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1337FDB-29B8-42AA-A9A5-7C79FEE579B6}"/>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5" name="フッター プレースホルダー 4">
            <a:extLst>
              <a:ext uri="{FF2B5EF4-FFF2-40B4-BE49-F238E27FC236}">
                <a16:creationId xmlns:a16="http://schemas.microsoft.com/office/drawing/2014/main" id="{6857317D-D964-4D3D-9A5A-7AFDBF63A5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DA21C1-C97C-43B8-94F8-2C799CB7182B}"/>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2356121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B21C37C-CEF1-4230-9F11-B4582A61DEE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FBB556F-FE19-47EA-9EFD-08AA4C5E9C1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1A8C4E-AC31-45F4-867C-13F42199D7F1}"/>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5" name="フッター プレースホルダー 4">
            <a:extLst>
              <a:ext uri="{FF2B5EF4-FFF2-40B4-BE49-F238E27FC236}">
                <a16:creationId xmlns:a16="http://schemas.microsoft.com/office/drawing/2014/main" id="{3D21E91E-92D8-4AC2-977B-E56CB397B6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8F21F8F-9DBF-48B4-AF44-37B0ED62CB55}"/>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3930942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DC58A0-32A0-4365-B6DB-89DA7373D2D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44138A-1083-4CC6-9B7A-E63D7A893E6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089F3B5-5D37-4080-B9D5-DDEEED1B63BA}"/>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5" name="フッター プレースホルダー 4">
            <a:extLst>
              <a:ext uri="{FF2B5EF4-FFF2-40B4-BE49-F238E27FC236}">
                <a16:creationId xmlns:a16="http://schemas.microsoft.com/office/drawing/2014/main" id="{2F2D3DC1-CDC1-47A8-AB8C-4A7BE71A50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159252C-9463-4108-99E4-EB406AAA09AC}"/>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3885454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58DE81-4F08-48C8-80A6-861D0A7A650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99F6F2-9516-4887-84E3-FCC0DF35C0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050E2D5-6955-445C-B785-10B3C6CF63E0}"/>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5" name="フッター プレースホルダー 4">
            <a:extLst>
              <a:ext uri="{FF2B5EF4-FFF2-40B4-BE49-F238E27FC236}">
                <a16:creationId xmlns:a16="http://schemas.microsoft.com/office/drawing/2014/main" id="{25E03999-BDCF-4232-B154-6888CFEEC95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6E4309-81CB-48F5-AD36-69C57A58FBCD}"/>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755190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10ABFC-96B0-4CCE-9091-E44416418E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377DB15-4242-47FA-908A-4F8215BDD6D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7B8ED1E-36AE-4C2C-ACFA-6289A1F3E92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732D717-9AF9-444B-9117-C0E9F23008C6}"/>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6" name="フッター プレースホルダー 5">
            <a:extLst>
              <a:ext uri="{FF2B5EF4-FFF2-40B4-BE49-F238E27FC236}">
                <a16:creationId xmlns:a16="http://schemas.microsoft.com/office/drawing/2014/main" id="{0EA2B153-D979-445C-B9FD-A97741AFC11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09E76A3-5E62-40E7-B0F6-6A2BA038FA05}"/>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3067696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D7D964-9AC6-4546-A26E-B06969DC0B5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96F66A3-FB50-4A36-84F9-7ABEA1F7DC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230FCF1-0BCB-4F0E-BDFA-59E34083159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BB2AA72-CB84-4F65-AC8D-E94148F7E3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17AAC58-7C47-48BE-AA36-1D194925FE5A}"/>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5C73946-B5AE-42E2-85A8-E0EB88C1F826}"/>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8" name="フッター プレースホルダー 7">
            <a:extLst>
              <a:ext uri="{FF2B5EF4-FFF2-40B4-BE49-F238E27FC236}">
                <a16:creationId xmlns:a16="http://schemas.microsoft.com/office/drawing/2014/main" id="{7C073F62-C841-41FB-9726-8FB6906C702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AE735E3-2B62-4067-9562-EE9CE7A92137}"/>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2279121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305467-0120-4886-B475-B251D56F50F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7520B00-DCD4-4C47-AC19-F22F58B6B2E4}"/>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4" name="フッター プレースホルダー 3">
            <a:extLst>
              <a:ext uri="{FF2B5EF4-FFF2-40B4-BE49-F238E27FC236}">
                <a16:creationId xmlns:a16="http://schemas.microsoft.com/office/drawing/2014/main" id="{D1A7BFCB-EF20-44E6-A1CD-6B45C16A7EE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1EFBE53-D0E2-4255-B92C-F52AF803D5F1}"/>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390317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589E021D-5039-4CC0-A0AD-1BB666800EEA}"/>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3" name="フッター プレースホルダー 2">
            <a:extLst>
              <a:ext uri="{FF2B5EF4-FFF2-40B4-BE49-F238E27FC236}">
                <a16:creationId xmlns:a16="http://schemas.microsoft.com/office/drawing/2014/main" id="{839A601E-BC9E-4905-9672-A611B03C940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E516D70-F524-4208-9252-979B8647039C}"/>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2760555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23778C-8431-4469-AD40-8BC891DB594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899C082-BB12-4EBC-88B6-D77CE8D1DEF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1A43AF2-D509-480F-820F-E94604B062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3BF2894-C7AA-4629-986B-881D4E123530}"/>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6" name="フッター プレースホルダー 5">
            <a:extLst>
              <a:ext uri="{FF2B5EF4-FFF2-40B4-BE49-F238E27FC236}">
                <a16:creationId xmlns:a16="http://schemas.microsoft.com/office/drawing/2014/main" id="{EE2066BB-01D5-47FE-ADAF-48E43D903E6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BAEFD4-543E-428D-8B7E-8335223A6F5C}"/>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4129727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DFC8DF-9515-490D-A0B0-9765A48DA91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E07E877-52EA-4CA5-921D-BA28A47AB8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929CAD7-9920-4F77-8CA2-D23F336353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834BD5E-7CBA-4044-A90E-2897B2176EC5}"/>
              </a:ext>
            </a:extLst>
          </p:cNvPr>
          <p:cNvSpPr>
            <a:spLocks noGrp="1"/>
          </p:cNvSpPr>
          <p:nvPr>
            <p:ph type="dt" sz="half" idx="10"/>
          </p:nvPr>
        </p:nvSpPr>
        <p:spPr/>
        <p:txBody>
          <a:bodyPr/>
          <a:lstStyle/>
          <a:p>
            <a:fld id="{19CD4287-2000-46BC-912F-168082372041}" type="datetimeFigureOut">
              <a:rPr kumimoji="1" lang="ja-JP" altLang="en-US" smtClean="0"/>
              <a:t>2026/1/15</a:t>
            </a:fld>
            <a:endParaRPr kumimoji="1" lang="ja-JP" altLang="en-US"/>
          </a:p>
        </p:txBody>
      </p:sp>
      <p:sp>
        <p:nvSpPr>
          <p:cNvPr id="6" name="フッター プレースホルダー 5">
            <a:extLst>
              <a:ext uri="{FF2B5EF4-FFF2-40B4-BE49-F238E27FC236}">
                <a16:creationId xmlns:a16="http://schemas.microsoft.com/office/drawing/2014/main" id="{F3F27462-565A-405E-BE39-35ED80F80A8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CA3BD6A-7242-43F5-9C87-127C5851F632}"/>
              </a:ext>
            </a:extLst>
          </p:cNvPr>
          <p:cNvSpPr>
            <a:spLocks noGrp="1"/>
          </p:cNvSpPr>
          <p:nvPr>
            <p:ph type="sldNum" sz="quarter" idx="12"/>
          </p:nvPr>
        </p:nvSpPr>
        <p:spPr/>
        <p:txBody>
          <a:body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4275177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AA86CD6-3B0F-4D73-81BC-508A26A8C6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CB87E4E-F332-48F0-8972-F44FAB4EC8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9F22EEF-CF5E-4FD9-8EFE-128524686C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D4287-2000-46BC-912F-168082372041}" type="datetimeFigureOut">
              <a:rPr kumimoji="1" lang="ja-JP" altLang="en-US" smtClean="0"/>
              <a:t>2026/1/15</a:t>
            </a:fld>
            <a:endParaRPr kumimoji="1" lang="ja-JP" altLang="en-US"/>
          </a:p>
        </p:txBody>
      </p:sp>
      <p:sp>
        <p:nvSpPr>
          <p:cNvPr id="5" name="フッター プレースホルダー 4">
            <a:extLst>
              <a:ext uri="{FF2B5EF4-FFF2-40B4-BE49-F238E27FC236}">
                <a16:creationId xmlns:a16="http://schemas.microsoft.com/office/drawing/2014/main" id="{92278627-E4F4-4D43-896E-3A581303E9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C71F4AD-FFBA-45ED-A59D-F74E7B9305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99E17-3F32-4A46-BC6F-3D817697A528}" type="slidenum">
              <a:rPr kumimoji="1" lang="ja-JP" altLang="en-US" smtClean="0"/>
              <a:t>‹#›</a:t>
            </a:fld>
            <a:endParaRPr kumimoji="1" lang="ja-JP" altLang="en-US"/>
          </a:p>
        </p:txBody>
      </p:sp>
    </p:spTree>
    <p:extLst>
      <p:ext uri="{BB962C8B-B14F-4D97-AF65-F5344CB8AC3E}">
        <p14:creationId xmlns:p14="http://schemas.microsoft.com/office/powerpoint/2010/main" val="392526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174F767-3803-4B9F-89E8-42F87989FF4F}"/>
              </a:ext>
            </a:extLst>
          </p:cNvPr>
          <p:cNvSpPr/>
          <p:nvPr/>
        </p:nvSpPr>
        <p:spPr>
          <a:xfrm>
            <a:off x="1" y="83890"/>
            <a:ext cx="12192000" cy="4530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えびの市における部活動改革の方針</a:t>
            </a:r>
            <a:r>
              <a:rPr kumimoji="1" lang="en-US" altLang="ja-JP" b="1" dirty="0"/>
              <a:t>【</a:t>
            </a:r>
            <a:r>
              <a:rPr kumimoji="1" lang="ja-JP" altLang="en-US" b="1" dirty="0"/>
              <a:t>改訂概要版</a:t>
            </a:r>
            <a:r>
              <a:rPr kumimoji="1" lang="en-US" altLang="ja-JP" b="1" dirty="0"/>
              <a:t>】</a:t>
            </a:r>
            <a:endParaRPr kumimoji="1" lang="ja-JP" altLang="en-US" b="1" dirty="0"/>
          </a:p>
        </p:txBody>
      </p:sp>
      <p:sp>
        <p:nvSpPr>
          <p:cNvPr id="5" name="正方形/長方形 4">
            <a:extLst>
              <a:ext uri="{FF2B5EF4-FFF2-40B4-BE49-F238E27FC236}">
                <a16:creationId xmlns:a16="http://schemas.microsoft.com/office/drawing/2014/main" id="{D09CC343-B65C-4E5E-BA8B-1E30CAEC8796}"/>
              </a:ext>
            </a:extLst>
          </p:cNvPr>
          <p:cNvSpPr/>
          <p:nvPr/>
        </p:nvSpPr>
        <p:spPr>
          <a:xfrm>
            <a:off x="10606480" y="83890"/>
            <a:ext cx="1585519" cy="45300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t>令和</a:t>
            </a:r>
            <a:r>
              <a:rPr lang="ja-JP" altLang="en-US" sz="1200" dirty="0"/>
              <a:t>８</a:t>
            </a:r>
            <a:r>
              <a:rPr kumimoji="1" lang="ja-JP" altLang="en-US" sz="1200" dirty="0"/>
              <a:t>年１月</a:t>
            </a:r>
            <a:endParaRPr kumimoji="1" lang="en-US" altLang="ja-JP" sz="1200" dirty="0"/>
          </a:p>
          <a:p>
            <a:r>
              <a:rPr lang="ja-JP" altLang="en-US" sz="1200" dirty="0"/>
              <a:t>えびの市教育委員会</a:t>
            </a:r>
            <a:endParaRPr kumimoji="1" lang="ja-JP" altLang="en-US" sz="1200" dirty="0"/>
          </a:p>
        </p:txBody>
      </p:sp>
      <p:grpSp>
        <p:nvGrpSpPr>
          <p:cNvPr id="57" name="グループ化 56">
            <a:extLst>
              <a:ext uri="{FF2B5EF4-FFF2-40B4-BE49-F238E27FC236}">
                <a16:creationId xmlns:a16="http://schemas.microsoft.com/office/drawing/2014/main" id="{8AB3A06D-8484-45CE-A51E-D5956F8C78B1}"/>
              </a:ext>
            </a:extLst>
          </p:cNvPr>
          <p:cNvGrpSpPr/>
          <p:nvPr/>
        </p:nvGrpSpPr>
        <p:grpSpPr>
          <a:xfrm>
            <a:off x="6056368" y="570868"/>
            <a:ext cx="6017443" cy="4664008"/>
            <a:chOff x="-1" y="2706824"/>
            <a:chExt cx="5914240" cy="4453375"/>
          </a:xfrm>
        </p:grpSpPr>
        <p:sp>
          <p:nvSpPr>
            <p:cNvPr id="10" name="正方形/長方形 9">
              <a:extLst>
                <a:ext uri="{FF2B5EF4-FFF2-40B4-BE49-F238E27FC236}">
                  <a16:creationId xmlns:a16="http://schemas.microsoft.com/office/drawing/2014/main" id="{F64015CB-80D0-4DB4-890C-0AD0DEDA7F92}"/>
                </a:ext>
              </a:extLst>
            </p:cNvPr>
            <p:cNvSpPr/>
            <p:nvPr/>
          </p:nvSpPr>
          <p:spPr>
            <a:xfrm>
              <a:off x="14583" y="4006059"/>
              <a:ext cx="5899655" cy="31541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u="sng" dirty="0">
                  <a:solidFill>
                    <a:schemeClr val="tx1"/>
                  </a:solidFill>
                </a:rPr>
                <a:t>○目指す姿</a:t>
              </a:r>
              <a:endParaRPr lang="en-US" altLang="ja-JP" sz="1200" b="1" u="sng" dirty="0">
                <a:solidFill>
                  <a:schemeClr val="tx1"/>
                </a:solidFill>
              </a:endParaRPr>
            </a:p>
            <a:p>
              <a:r>
                <a:rPr kumimoji="1" lang="ja-JP" altLang="en-US" sz="1200" dirty="0">
                  <a:solidFill>
                    <a:schemeClr val="tx1"/>
                  </a:solidFill>
                </a:rPr>
                <a:t>（</a:t>
              </a:r>
              <a:r>
                <a:rPr kumimoji="1" lang="en-US" altLang="ja-JP" sz="1200" dirty="0">
                  <a:solidFill>
                    <a:schemeClr val="tx1"/>
                  </a:solidFill>
                </a:rPr>
                <a:t>1</a:t>
              </a:r>
              <a:r>
                <a:rPr kumimoji="1" lang="ja-JP" altLang="en-US" sz="1200" dirty="0">
                  <a:solidFill>
                    <a:schemeClr val="tx1"/>
                  </a:solidFill>
                </a:rPr>
                <a:t>）生徒にとって望ましい持続可能な活動の機会を確保</a:t>
              </a:r>
              <a:endParaRPr kumimoji="1" lang="en-US" altLang="ja-JP" sz="1200" dirty="0">
                <a:solidFill>
                  <a:schemeClr val="tx1"/>
                </a:solidFill>
              </a:endParaRPr>
            </a:p>
            <a:p>
              <a:r>
                <a:rPr lang="ja-JP" altLang="en-US" sz="1200" dirty="0">
                  <a:solidFill>
                    <a:schemeClr val="tx1"/>
                  </a:solidFill>
                </a:rPr>
                <a:t>（</a:t>
              </a:r>
              <a:r>
                <a:rPr lang="en-US" altLang="ja-JP" sz="1200" dirty="0">
                  <a:solidFill>
                    <a:schemeClr val="tx1"/>
                  </a:solidFill>
                </a:rPr>
                <a:t>2</a:t>
              </a:r>
              <a:r>
                <a:rPr lang="ja-JP" altLang="en-US" sz="1200" dirty="0">
                  <a:solidFill>
                    <a:schemeClr val="tx1"/>
                  </a:solidFill>
                </a:rPr>
                <a:t>）学校の働き方改革を推進し、学校教育の質の向上</a:t>
              </a:r>
              <a:endParaRPr kumimoji="1" lang="en-US" altLang="ja-JP" sz="1200" dirty="0">
                <a:solidFill>
                  <a:schemeClr val="tx1"/>
                </a:solidFill>
              </a:endParaRPr>
            </a:p>
            <a:p>
              <a:r>
                <a:rPr lang="ja-JP" altLang="en-US" sz="1200" b="1" u="sng" dirty="0">
                  <a:solidFill>
                    <a:schemeClr val="tx1"/>
                  </a:solidFill>
                </a:rPr>
                <a:t>○基本的な考え方</a:t>
              </a:r>
              <a:endParaRPr lang="en-US" altLang="ja-JP" sz="1200" b="1" u="sng" dirty="0">
                <a:solidFill>
                  <a:schemeClr val="tx1"/>
                </a:solidFill>
              </a:endParaRPr>
            </a:p>
            <a:p>
              <a:r>
                <a:rPr kumimoji="1" lang="ja-JP" altLang="en-US" sz="1200" dirty="0">
                  <a:solidFill>
                    <a:schemeClr val="tx1"/>
                  </a:solidFill>
                </a:rPr>
                <a:t>　拠点校方式による学校部活動を実施しながら、種目単位で地域に展開していく。ただし、参加者のレベルに応じた活動ができるように、種目によって複数の活動団体が存在することも妨げない。</a:t>
              </a:r>
              <a:endParaRPr kumimoji="1" lang="en-US" altLang="ja-JP" sz="1200" dirty="0">
                <a:solidFill>
                  <a:schemeClr val="tx1"/>
                </a:solidFill>
              </a:endParaRPr>
            </a:p>
            <a:p>
              <a:r>
                <a:rPr lang="ja-JP" altLang="en-US" sz="1200" b="1" u="sng" dirty="0">
                  <a:solidFill>
                    <a:schemeClr val="tx1"/>
                  </a:solidFill>
                </a:rPr>
                <a:t>○内容</a:t>
              </a:r>
              <a:endParaRPr lang="en-US" altLang="ja-JP" sz="1200" b="1" u="sng" dirty="0">
                <a:solidFill>
                  <a:schemeClr val="tx1"/>
                </a:solidFill>
              </a:endParaRPr>
            </a:p>
            <a:p>
              <a:r>
                <a:rPr lang="ja-JP" altLang="en-US" sz="1200" dirty="0">
                  <a:solidFill>
                    <a:schemeClr val="tx1"/>
                  </a:solidFill>
                </a:rPr>
                <a:t>・</a:t>
              </a:r>
              <a:r>
                <a:rPr lang="ja-JP" altLang="en-US" sz="1200" b="1" dirty="0">
                  <a:solidFill>
                    <a:schemeClr val="tx1"/>
                  </a:solidFill>
                </a:rPr>
                <a:t>指導者の確保と研修</a:t>
              </a:r>
              <a:endParaRPr lang="en-US" altLang="ja-JP" sz="1200" b="1" dirty="0">
                <a:solidFill>
                  <a:schemeClr val="tx1"/>
                </a:solidFill>
              </a:endParaRPr>
            </a:p>
            <a:p>
              <a:r>
                <a:rPr kumimoji="1" lang="ja-JP" altLang="en-US" sz="1200" dirty="0">
                  <a:solidFill>
                    <a:schemeClr val="tx1"/>
                  </a:solidFill>
                </a:rPr>
                <a:t>　</a:t>
              </a:r>
              <a:r>
                <a:rPr lang="ja-JP" altLang="en-US" sz="1200" dirty="0">
                  <a:solidFill>
                    <a:schemeClr val="tx1"/>
                  </a:solidFill>
                </a:rPr>
                <a:t>人材バンクを活用し、登録者の確保に努めるとともに指導を望む教員が指導に従事することができるような体制を構築する。また、市独自の研修制度を構築する。</a:t>
              </a:r>
              <a:endParaRPr lang="en-US" altLang="ja-JP" sz="1200" dirty="0">
                <a:solidFill>
                  <a:schemeClr val="tx1"/>
                </a:solidFill>
              </a:endParaRPr>
            </a:p>
            <a:p>
              <a:r>
                <a:rPr lang="ja-JP" altLang="en-US" sz="1200" b="1" dirty="0">
                  <a:solidFill>
                    <a:schemeClr val="tx1"/>
                  </a:solidFill>
                </a:rPr>
                <a:t>・</a:t>
              </a:r>
              <a:r>
                <a:rPr kumimoji="1" lang="ja-JP" altLang="en-US" sz="1200" b="1" dirty="0">
                  <a:solidFill>
                    <a:schemeClr val="tx1"/>
                  </a:solidFill>
                </a:rPr>
                <a:t>運営団体の確保とコーディネーターの配置</a:t>
              </a:r>
              <a:endParaRPr kumimoji="1" lang="en-US" altLang="ja-JP" sz="1200" b="1" dirty="0">
                <a:solidFill>
                  <a:schemeClr val="tx1"/>
                </a:solidFill>
              </a:endParaRPr>
            </a:p>
            <a:p>
              <a:r>
                <a:rPr lang="ja-JP" altLang="en-US" sz="1200" dirty="0">
                  <a:solidFill>
                    <a:schemeClr val="tx1"/>
                  </a:solidFill>
                </a:rPr>
                <a:t>　運営団体を総合型地域スポーツクラブと想定し、積極的な連携を図る。</a:t>
              </a:r>
              <a:endParaRPr lang="en-US" altLang="ja-JP" sz="1200" dirty="0">
                <a:solidFill>
                  <a:schemeClr val="tx1"/>
                </a:solidFill>
              </a:endParaRPr>
            </a:p>
            <a:p>
              <a:r>
                <a:rPr lang="ja-JP" altLang="en-US" sz="1200" b="1" dirty="0">
                  <a:solidFill>
                    <a:schemeClr val="tx1"/>
                  </a:solidFill>
                </a:rPr>
                <a:t>・</a:t>
              </a:r>
              <a:r>
                <a:rPr kumimoji="1" lang="ja-JP" altLang="en-US" sz="1200" b="1" dirty="0">
                  <a:solidFill>
                    <a:schemeClr val="tx1"/>
                  </a:solidFill>
                </a:rPr>
                <a:t>費用負担の在り方</a:t>
              </a:r>
              <a:endParaRPr kumimoji="1" lang="en-US" altLang="ja-JP" sz="1200" b="1" dirty="0">
                <a:solidFill>
                  <a:schemeClr val="tx1"/>
                </a:solidFill>
              </a:endParaRPr>
            </a:p>
            <a:p>
              <a:r>
                <a:rPr lang="ja-JP" altLang="en-US" sz="1200" dirty="0">
                  <a:solidFill>
                    <a:schemeClr val="tx1"/>
                  </a:solidFill>
                </a:rPr>
                <a:t>　持続可能な活動を行う環境を構築するため、地域クラブ活動に係る費用は受益者負担を原則とする。</a:t>
              </a:r>
              <a:endParaRPr lang="en-US" altLang="ja-JP" sz="1200" dirty="0">
                <a:solidFill>
                  <a:schemeClr val="tx1"/>
                </a:solidFill>
              </a:endParaRPr>
            </a:p>
            <a:p>
              <a:r>
                <a:rPr lang="ja-JP" altLang="en-US" sz="1200" b="1" dirty="0">
                  <a:solidFill>
                    <a:schemeClr val="tx1"/>
                  </a:solidFill>
                </a:rPr>
                <a:t>・</a:t>
              </a:r>
              <a:r>
                <a:rPr kumimoji="1" lang="ja-JP" altLang="en-US" sz="1200" b="1" dirty="0">
                  <a:solidFill>
                    <a:schemeClr val="tx1"/>
                  </a:solidFill>
                </a:rPr>
                <a:t>活動場所</a:t>
              </a:r>
              <a:endParaRPr kumimoji="1" lang="en-US" altLang="ja-JP" sz="1200" b="1" dirty="0">
                <a:solidFill>
                  <a:schemeClr val="tx1"/>
                </a:solidFill>
              </a:endParaRPr>
            </a:p>
            <a:p>
              <a:r>
                <a:rPr lang="ja-JP" altLang="en-US" sz="1200" dirty="0">
                  <a:solidFill>
                    <a:schemeClr val="tx1"/>
                  </a:solidFill>
                </a:rPr>
                <a:t>　学校施設の利用を基本とし、施設利用に係る費用は減免とする。</a:t>
              </a:r>
            </a:p>
          </p:txBody>
        </p:sp>
        <p:sp>
          <p:nvSpPr>
            <p:cNvPr id="11" name="正方形/長方形 10">
              <a:extLst>
                <a:ext uri="{FF2B5EF4-FFF2-40B4-BE49-F238E27FC236}">
                  <a16:creationId xmlns:a16="http://schemas.microsoft.com/office/drawing/2014/main" id="{A10659C1-2F99-4D85-9F15-966D00D070ED}"/>
                </a:ext>
              </a:extLst>
            </p:cNvPr>
            <p:cNvSpPr/>
            <p:nvPr/>
          </p:nvSpPr>
          <p:spPr>
            <a:xfrm>
              <a:off x="8233" y="2877167"/>
              <a:ext cx="5906006" cy="1121424"/>
            </a:xfrm>
            <a:prstGeom prst="rect">
              <a:avLst/>
            </a:prstGeom>
            <a:solidFill>
              <a:schemeClr val="bg2">
                <a:lumMod val="9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en-US" altLang="ja-JP" sz="1600" b="1" dirty="0">
                <a:solidFill>
                  <a:srgbClr val="FF0000"/>
                </a:solidFill>
              </a:endParaRPr>
            </a:p>
            <a:p>
              <a:r>
                <a:rPr lang="ja-JP" altLang="en-US" sz="1600" b="1" dirty="0">
                  <a:solidFill>
                    <a:srgbClr val="FF0000"/>
                  </a:solidFill>
                  <a:highlight>
                    <a:srgbClr val="FFFF00"/>
                  </a:highlight>
                </a:rPr>
                <a:t>前方針</a:t>
              </a:r>
              <a:r>
                <a:rPr lang="ja-JP" altLang="en-US" sz="1600" b="1" dirty="0">
                  <a:solidFill>
                    <a:srgbClr val="FF0000"/>
                  </a:solidFill>
                </a:rPr>
                <a:t>  </a:t>
              </a:r>
              <a:endParaRPr lang="en-US" altLang="ja-JP" sz="1600" b="1" dirty="0">
                <a:solidFill>
                  <a:srgbClr val="FF0000"/>
                </a:solidFill>
              </a:endParaRPr>
            </a:p>
            <a:p>
              <a:pPr algn="ctr"/>
              <a:r>
                <a:rPr lang="ja-JP" altLang="en-US" sz="1600" b="1" strike="dblStrike" dirty="0">
                  <a:solidFill>
                    <a:srgbClr val="FF0000"/>
                  </a:solidFill>
                </a:rPr>
                <a:t>令和１０年度末を目途に平日も含めた</a:t>
              </a:r>
              <a:r>
                <a:rPr kumimoji="1" lang="ja-JP" altLang="en-US" sz="1600" b="1" strike="dblStrike" dirty="0">
                  <a:solidFill>
                    <a:srgbClr val="FF0000"/>
                  </a:solidFill>
                </a:rPr>
                <a:t>地域クラブ活動への展開</a:t>
              </a:r>
              <a:endParaRPr lang="en-US" altLang="ja-JP" sz="1600" b="1" strike="dblStrike" dirty="0">
                <a:solidFill>
                  <a:srgbClr val="FF0000"/>
                </a:solidFill>
              </a:endParaRPr>
            </a:p>
            <a:p>
              <a:r>
                <a:rPr lang="ja-JP" altLang="en-US" sz="1600" b="1" dirty="0">
                  <a:solidFill>
                    <a:srgbClr val="FF0000"/>
                  </a:solidFill>
                  <a:highlight>
                    <a:srgbClr val="FFFF00"/>
                  </a:highlight>
                </a:rPr>
                <a:t>改訂方針</a:t>
              </a:r>
              <a:endParaRPr kumimoji="1" lang="en-US" altLang="ja-JP" sz="1600" b="1" dirty="0">
                <a:solidFill>
                  <a:srgbClr val="FF0000"/>
                </a:solidFill>
              </a:endParaRPr>
            </a:p>
            <a:p>
              <a:pPr algn="ctr"/>
              <a:r>
                <a:rPr kumimoji="1" lang="ja-JP" altLang="en-US" sz="1600" b="1" dirty="0">
                  <a:solidFill>
                    <a:srgbClr val="FF0000"/>
                  </a:solidFill>
                  <a:uFill>
                    <a:solidFill>
                      <a:srgbClr val="FF0000"/>
                    </a:solidFill>
                  </a:uFill>
                </a:rPr>
                <a:t>令和</a:t>
              </a:r>
              <a:r>
                <a:rPr kumimoji="1" lang="en-US" altLang="ja-JP" sz="1600" b="1" dirty="0">
                  <a:solidFill>
                    <a:srgbClr val="FF0000"/>
                  </a:solidFill>
                  <a:uFill>
                    <a:solidFill>
                      <a:srgbClr val="FF0000"/>
                    </a:solidFill>
                  </a:uFill>
                </a:rPr>
                <a:t>1</a:t>
              </a:r>
              <a:r>
                <a:rPr kumimoji="1" lang="ja-JP" altLang="en-US" sz="1600" b="1" dirty="0">
                  <a:solidFill>
                    <a:srgbClr val="FF0000"/>
                  </a:solidFill>
                  <a:uFill>
                    <a:solidFill>
                      <a:srgbClr val="FF0000"/>
                    </a:solidFill>
                  </a:uFill>
                </a:rPr>
                <a:t>３年度末</a:t>
              </a:r>
              <a:r>
                <a:rPr kumimoji="1" lang="ja-JP" altLang="en-US" sz="1600" b="1" dirty="0">
                  <a:solidFill>
                    <a:srgbClr val="FF0000"/>
                  </a:solidFill>
                </a:rPr>
                <a:t>を目途に平日も含めた地域クラブ活動への展開</a:t>
              </a:r>
            </a:p>
          </p:txBody>
        </p:sp>
        <p:sp>
          <p:nvSpPr>
            <p:cNvPr id="8" name="四角形: 角を丸くする 7">
              <a:extLst>
                <a:ext uri="{FF2B5EF4-FFF2-40B4-BE49-F238E27FC236}">
                  <a16:creationId xmlns:a16="http://schemas.microsoft.com/office/drawing/2014/main" id="{6D46C5D5-6111-48B7-B927-5714E20C9C08}"/>
                </a:ext>
              </a:extLst>
            </p:cNvPr>
            <p:cNvSpPr/>
            <p:nvPr/>
          </p:nvSpPr>
          <p:spPr>
            <a:xfrm>
              <a:off x="-1" y="2706824"/>
              <a:ext cx="5914239" cy="310393"/>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２</a:t>
              </a:r>
              <a:r>
                <a:rPr kumimoji="1" lang="ja-JP" altLang="en-US" dirty="0"/>
                <a:t>　改訂方針</a:t>
              </a:r>
            </a:p>
          </p:txBody>
        </p:sp>
      </p:grpSp>
      <p:sp>
        <p:nvSpPr>
          <p:cNvPr id="20" name="正方形/長方形 19">
            <a:extLst>
              <a:ext uri="{FF2B5EF4-FFF2-40B4-BE49-F238E27FC236}">
                <a16:creationId xmlns:a16="http://schemas.microsoft.com/office/drawing/2014/main" id="{BB6999E3-F5AB-4078-812D-2880FEDBB06B}"/>
              </a:ext>
            </a:extLst>
          </p:cNvPr>
          <p:cNvSpPr/>
          <p:nvPr/>
        </p:nvSpPr>
        <p:spPr>
          <a:xfrm>
            <a:off x="10710029" y="3911397"/>
            <a:ext cx="979420" cy="2524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000" dirty="0">
              <a:solidFill>
                <a:schemeClr val="tx1"/>
              </a:solidFill>
            </a:endParaRPr>
          </a:p>
        </p:txBody>
      </p:sp>
      <p:sp>
        <p:nvSpPr>
          <p:cNvPr id="30" name="四角形: 角を丸くする 29">
            <a:extLst>
              <a:ext uri="{FF2B5EF4-FFF2-40B4-BE49-F238E27FC236}">
                <a16:creationId xmlns:a16="http://schemas.microsoft.com/office/drawing/2014/main" id="{F924D0AC-5F9E-46B3-B0A3-2C1706AE9CEA}"/>
              </a:ext>
            </a:extLst>
          </p:cNvPr>
          <p:cNvSpPr/>
          <p:nvPr/>
        </p:nvSpPr>
        <p:spPr>
          <a:xfrm>
            <a:off x="107953" y="5291307"/>
            <a:ext cx="11965856" cy="310393"/>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３　ロードマップ</a:t>
            </a:r>
          </a:p>
        </p:txBody>
      </p:sp>
      <p:sp>
        <p:nvSpPr>
          <p:cNvPr id="39" name="矢印: 山形 38">
            <a:extLst>
              <a:ext uri="{FF2B5EF4-FFF2-40B4-BE49-F238E27FC236}">
                <a16:creationId xmlns:a16="http://schemas.microsoft.com/office/drawing/2014/main" id="{D337D078-B107-4871-85D3-8E47FC5EFF3C}"/>
              </a:ext>
            </a:extLst>
          </p:cNvPr>
          <p:cNvSpPr/>
          <p:nvPr/>
        </p:nvSpPr>
        <p:spPr>
          <a:xfrm>
            <a:off x="6763478" y="6028650"/>
            <a:ext cx="190690" cy="369115"/>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0" name="矢印: 山形 39">
            <a:extLst>
              <a:ext uri="{FF2B5EF4-FFF2-40B4-BE49-F238E27FC236}">
                <a16:creationId xmlns:a16="http://schemas.microsoft.com/office/drawing/2014/main" id="{1EEE75F8-D231-443E-B307-B9B98948DE67}"/>
              </a:ext>
            </a:extLst>
          </p:cNvPr>
          <p:cNvSpPr/>
          <p:nvPr/>
        </p:nvSpPr>
        <p:spPr>
          <a:xfrm>
            <a:off x="1824367" y="6028206"/>
            <a:ext cx="190690" cy="369115"/>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1" name="矢印: 山形 40">
            <a:extLst>
              <a:ext uri="{FF2B5EF4-FFF2-40B4-BE49-F238E27FC236}">
                <a16:creationId xmlns:a16="http://schemas.microsoft.com/office/drawing/2014/main" id="{707C03E2-1643-4D7D-8BD9-E7FC24BFA3B1}"/>
              </a:ext>
            </a:extLst>
          </p:cNvPr>
          <p:cNvSpPr/>
          <p:nvPr/>
        </p:nvSpPr>
        <p:spPr>
          <a:xfrm>
            <a:off x="5135142" y="6028020"/>
            <a:ext cx="190690" cy="369115"/>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92" name="グループ化 91">
            <a:extLst>
              <a:ext uri="{FF2B5EF4-FFF2-40B4-BE49-F238E27FC236}">
                <a16:creationId xmlns:a16="http://schemas.microsoft.com/office/drawing/2014/main" id="{91877C55-1D7D-460E-8C67-5B780DF03452}"/>
              </a:ext>
            </a:extLst>
          </p:cNvPr>
          <p:cNvGrpSpPr/>
          <p:nvPr/>
        </p:nvGrpSpPr>
        <p:grpSpPr>
          <a:xfrm>
            <a:off x="491289" y="5650354"/>
            <a:ext cx="11008693" cy="1143002"/>
            <a:chOff x="376327" y="5642031"/>
            <a:chExt cx="11008693" cy="1143002"/>
          </a:xfrm>
        </p:grpSpPr>
        <p:grpSp>
          <p:nvGrpSpPr>
            <p:cNvPr id="56" name="グループ化 55">
              <a:extLst>
                <a:ext uri="{FF2B5EF4-FFF2-40B4-BE49-F238E27FC236}">
                  <a16:creationId xmlns:a16="http://schemas.microsoft.com/office/drawing/2014/main" id="{7E82B3FE-8F27-4111-A23A-B3E746035047}"/>
                </a:ext>
              </a:extLst>
            </p:cNvPr>
            <p:cNvGrpSpPr/>
            <p:nvPr/>
          </p:nvGrpSpPr>
          <p:grpSpPr>
            <a:xfrm>
              <a:off x="376327" y="5642031"/>
              <a:ext cx="1229430" cy="1143002"/>
              <a:chOff x="8388" y="5626220"/>
              <a:chExt cx="1229430" cy="1143002"/>
            </a:xfrm>
          </p:grpSpPr>
          <p:sp>
            <p:nvSpPr>
              <p:cNvPr id="32" name="正方形/長方形 31">
                <a:extLst>
                  <a:ext uri="{FF2B5EF4-FFF2-40B4-BE49-F238E27FC236}">
                    <a16:creationId xmlns:a16="http://schemas.microsoft.com/office/drawing/2014/main" id="{E95813DA-DB94-4845-B944-107F5693A32B}"/>
                  </a:ext>
                </a:extLst>
              </p:cNvPr>
              <p:cNvSpPr/>
              <p:nvPr/>
            </p:nvSpPr>
            <p:spPr>
              <a:xfrm>
                <a:off x="8389" y="5855509"/>
                <a:ext cx="1229429" cy="913713"/>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chemeClr val="tx1"/>
                    </a:solidFill>
                  </a:rPr>
                  <a:t>○地域クラブ活動</a:t>
                </a:r>
                <a:endParaRPr kumimoji="1" lang="en-US" altLang="ja-JP" sz="1000" b="1" dirty="0">
                  <a:solidFill>
                    <a:schemeClr val="tx1"/>
                  </a:solidFill>
                </a:endParaRPr>
              </a:p>
              <a:p>
                <a:r>
                  <a:rPr lang="ja-JP" altLang="en-US" sz="1000" b="1" dirty="0">
                    <a:solidFill>
                      <a:schemeClr val="tx1"/>
                    </a:solidFill>
                  </a:rPr>
                  <a:t>　モデル実証事業</a:t>
                </a:r>
                <a:endParaRPr lang="en-US" altLang="ja-JP" sz="1000" b="1" dirty="0">
                  <a:solidFill>
                    <a:schemeClr val="tx1"/>
                  </a:solidFill>
                </a:endParaRPr>
              </a:p>
              <a:p>
                <a:r>
                  <a:rPr lang="ja-JP" altLang="en-US" sz="1000" b="1" dirty="0">
                    <a:solidFill>
                      <a:schemeClr val="tx1"/>
                    </a:solidFill>
                  </a:rPr>
                  <a:t>○部活動指導員配</a:t>
                </a:r>
                <a:endParaRPr lang="en-US" altLang="ja-JP" sz="1000" b="1" dirty="0">
                  <a:solidFill>
                    <a:schemeClr val="tx1"/>
                  </a:solidFill>
                </a:endParaRPr>
              </a:p>
              <a:p>
                <a:r>
                  <a:rPr lang="ja-JP" altLang="en-US" sz="1000" b="1" dirty="0">
                    <a:solidFill>
                      <a:schemeClr val="tx1"/>
                    </a:solidFill>
                  </a:rPr>
                  <a:t>　置、拠点校方式　</a:t>
                </a:r>
                <a:endParaRPr lang="en-US" altLang="ja-JP" sz="1000" b="1" dirty="0">
                  <a:solidFill>
                    <a:schemeClr val="tx1"/>
                  </a:solidFill>
                </a:endParaRPr>
              </a:p>
              <a:p>
                <a:r>
                  <a:rPr lang="ja-JP" altLang="en-US" sz="1000" b="1" dirty="0">
                    <a:solidFill>
                      <a:schemeClr val="tx1"/>
                    </a:solidFill>
                  </a:rPr>
                  <a:t>　の実施</a:t>
                </a:r>
                <a:endParaRPr lang="en-US" altLang="ja-JP" sz="1000" b="1" dirty="0">
                  <a:solidFill>
                    <a:schemeClr val="tx1"/>
                  </a:solidFill>
                </a:endParaRPr>
              </a:p>
            </p:txBody>
          </p:sp>
          <p:sp>
            <p:nvSpPr>
              <p:cNvPr id="21" name="正方形/長方形 20">
                <a:extLst>
                  <a:ext uri="{FF2B5EF4-FFF2-40B4-BE49-F238E27FC236}">
                    <a16:creationId xmlns:a16="http://schemas.microsoft.com/office/drawing/2014/main" id="{1065DFD3-FF67-4320-AF0D-85D00CDCD32A}"/>
                  </a:ext>
                </a:extLst>
              </p:cNvPr>
              <p:cNvSpPr/>
              <p:nvPr/>
            </p:nvSpPr>
            <p:spPr>
              <a:xfrm>
                <a:off x="8388" y="5626220"/>
                <a:ext cx="1229430" cy="229289"/>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令和７年度</a:t>
                </a:r>
              </a:p>
            </p:txBody>
          </p:sp>
        </p:grpSp>
        <p:grpSp>
          <p:nvGrpSpPr>
            <p:cNvPr id="55" name="グループ化 54">
              <a:extLst>
                <a:ext uri="{FF2B5EF4-FFF2-40B4-BE49-F238E27FC236}">
                  <a16:creationId xmlns:a16="http://schemas.microsoft.com/office/drawing/2014/main" id="{7C3E366F-55E7-44E0-A31A-61230C9EEDB2}"/>
                </a:ext>
              </a:extLst>
            </p:cNvPr>
            <p:cNvGrpSpPr/>
            <p:nvPr/>
          </p:nvGrpSpPr>
          <p:grpSpPr>
            <a:xfrm>
              <a:off x="2014102" y="5643246"/>
              <a:ext cx="1243085" cy="1141787"/>
              <a:chOff x="1573155" y="5624578"/>
              <a:chExt cx="1243085" cy="1141787"/>
            </a:xfrm>
          </p:grpSpPr>
          <p:sp>
            <p:nvSpPr>
              <p:cNvPr id="33" name="正方形/長方形 32">
                <a:extLst>
                  <a:ext uri="{FF2B5EF4-FFF2-40B4-BE49-F238E27FC236}">
                    <a16:creationId xmlns:a16="http://schemas.microsoft.com/office/drawing/2014/main" id="{EC428CCF-FF2B-4123-9E87-C854BDF6B498}"/>
                  </a:ext>
                </a:extLst>
              </p:cNvPr>
              <p:cNvSpPr/>
              <p:nvPr/>
            </p:nvSpPr>
            <p:spPr>
              <a:xfrm>
                <a:off x="1573155" y="5836206"/>
                <a:ext cx="1243085" cy="930159"/>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chemeClr val="tx1"/>
                    </a:solidFill>
                  </a:rPr>
                  <a:t>○地域クラブ活動</a:t>
                </a:r>
                <a:endParaRPr kumimoji="1" lang="en-US" altLang="ja-JP" sz="1000" b="1" dirty="0">
                  <a:solidFill>
                    <a:schemeClr val="tx1"/>
                  </a:solidFill>
                </a:endParaRPr>
              </a:p>
              <a:p>
                <a:r>
                  <a:rPr lang="ja-JP" altLang="en-US" sz="1000" b="1" dirty="0">
                    <a:solidFill>
                      <a:schemeClr val="tx1"/>
                    </a:solidFill>
                  </a:rPr>
                  <a:t>　</a:t>
                </a:r>
                <a:r>
                  <a:rPr kumimoji="1" lang="ja-JP" altLang="en-US" sz="1000" b="1" dirty="0">
                    <a:solidFill>
                      <a:schemeClr val="tx1"/>
                    </a:solidFill>
                  </a:rPr>
                  <a:t>の実施</a:t>
                </a:r>
                <a:endParaRPr kumimoji="1" lang="en-US" altLang="ja-JP" sz="1000" b="1" dirty="0">
                  <a:solidFill>
                    <a:schemeClr val="tx1"/>
                  </a:solidFill>
                </a:endParaRPr>
              </a:p>
              <a:p>
                <a:r>
                  <a:rPr lang="ja-JP" altLang="en-US" sz="1000" b="1" dirty="0">
                    <a:solidFill>
                      <a:schemeClr val="tx1"/>
                    </a:solidFill>
                  </a:rPr>
                  <a:t>○コーディネー　</a:t>
                </a:r>
                <a:endParaRPr lang="en-US" altLang="ja-JP" sz="1000" b="1" dirty="0">
                  <a:solidFill>
                    <a:schemeClr val="tx1"/>
                  </a:solidFill>
                </a:endParaRPr>
              </a:p>
              <a:p>
                <a:r>
                  <a:rPr lang="ja-JP" altLang="en-US" sz="1000" b="1" dirty="0">
                    <a:solidFill>
                      <a:schemeClr val="tx1"/>
                    </a:solidFill>
                  </a:rPr>
                  <a:t>　ターの配置</a:t>
                </a:r>
                <a:endParaRPr lang="en-US" altLang="ja-JP" sz="1000" b="1" dirty="0">
                  <a:solidFill>
                    <a:schemeClr val="tx1"/>
                  </a:solidFill>
                </a:endParaRPr>
              </a:p>
              <a:p>
                <a:r>
                  <a:rPr lang="ja-JP" altLang="en-US" sz="1000" b="1" dirty="0">
                    <a:solidFill>
                      <a:schemeClr val="tx1"/>
                    </a:solidFill>
                  </a:rPr>
                  <a:t>○中高連携の推進</a:t>
                </a:r>
                <a:endParaRPr lang="en-US" altLang="ja-JP" sz="1000" b="1" dirty="0">
                  <a:solidFill>
                    <a:schemeClr val="tx1"/>
                  </a:solidFill>
                </a:endParaRPr>
              </a:p>
            </p:txBody>
          </p:sp>
          <p:sp>
            <p:nvSpPr>
              <p:cNvPr id="36" name="正方形/長方形 35">
                <a:extLst>
                  <a:ext uri="{FF2B5EF4-FFF2-40B4-BE49-F238E27FC236}">
                    <a16:creationId xmlns:a16="http://schemas.microsoft.com/office/drawing/2014/main" id="{40D56AD0-F19B-448D-B6AB-6FB8784D82C2}"/>
                  </a:ext>
                </a:extLst>
              </p:cNvPr>
              <p:cNvSpPr/>
              <p:nvPr/>
            </p:nvSpPr>
            <p:spPr>
              <a:xfrm>
                <a:off x="1578422" y="5624578"/>
                <a:ext cx="1237818" cy="229289"/>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令和８年度</a:t>
                </a:r>
              </a:p>
            </p:txBody>
          </p:sp>
        </p:grpSp>
        <p:grpSp>
          <p:nvGrpSpPr>
            <p:cNvPr id="54" name="グループ化 53">
              <a:extLst>
                <a:ext uri="{FF2B5EF4-FFF2-40B4-BE49-F238E27FC236}">
                  <a16:creationId xmlns:a16="http://schemas.microsoft.com/office/drawing/2014/main" id="{EF06713C-0DD4-4418-A704-4C44002D9512}"/>
                </a:ext>
              </a:extLst>
            </p:cNvPr>
            <p:cNvGrpSpPr/>
            <p:nvPr/>
          </p:nvGrpSpPr>
          <p:grpSpPr>
            <a:xfrm>
              <a:off x="3660187" y="5644156"/>
              <a:ext cx="1246005" cy="1140877"/>
              <a:chOff x="3099836" y="5636007"/>
              <a:chExt cx="1246005" cy="1124431"/>
            </a:xfrm>
          </p:grpSpPr>
          <p:sp>
            <p:nvSpPr>
              <p:cNvPr id="34" name="正方形/長方形 33">
                <a:extLst>
                  <a:ext uri="{FF2B5EF4-FFF2-40B4-BE49-F238E27FC236}">
                    <a16:creationId xmlns:a16="http://schemas.microsoft.com/office/drawing/2014/main" id="{A0DB8639-D1AF-4CEE-8B90-3AA00A2954BB}"/>
                  </a:ext>
                </a:extLst>
              </p:cNvPr>
              <p:cNvSpPr/>
              <p:nvPr/>
            </p:nvSpPr>
            <p:spPr>
              <a:xfrm>
                <a:off x="3099836" y="5855842"/>
                <a:ext cx="1246005" cy="904596"/>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chemeClr val="tx1"/>
                    </a:solidFill>
                  </a:rPr>
                  <a:t>○地域クラブ活動</a:t>
                </a:r>
                <a:endParaRPr kumimoji="1" lang="en-US" altLang="ja-JP" sz="1000" b="1" dirty="0">
                  <a:solidFill>
                    <a:schemeClr val="tx1"/>
                  </a:solidFill>
                </a:endParaRPr>
              </a:p>
              <a:p>
                <a:r>
                  <a:rPr lang="ja-JP" altLang="en-US" sz="1000" b="1" dirty="0">
                    <a:solidFill>
                      <a:schemeClr val="tx1"/>
                    </a:solidFill>
                  </a:rPr>
                  <a:t>　</a:t>
                </a:r>
                <a:r>
                  <a:rPr kumimoji="1" lang="ja-JP" altLang="en-US" sz="1000" b="1" dirty="0">
                    <a:solidFill>
                      <a:schemeClr val="tx1"/>
                    </a:solidFill>
                  </a:rPr>
                  <a:t>の</a:t>
                </a:r>
                <a:r>
                  <a:rPr lang="ja-JP" altLang="en-US" sz="1000" b="1" dirty="0">
                    <a:solidFill>
                      <a:schemeClr val="tx1"/>
                    </a:solidFill>
                  </a:rPr>
                  <a:t>実施</a:t>
                </a:r>
                <a:endParaRPr kumimoji="1" lang="en-US" altLang="ja-JP" sz="1000" b="1" dirty="0">
                  <a:solidFill>
                    <a:schemeClr val="tx1"/>
                  </a:solidFill>
                </a:endParaRPr>
              </a:p>
              <a:p>
                <a:r>
                  <a:rPr lang="ja-JP" altLang="en-US" sz="1000" b="1" dirty="0">
                    <a:solidFill>
                      <a:schemeClr val="tx1"/>
                    </a:solidFill>
                  </a:rPr>
                  <a:t>○運営団体の確保</a:t>
                </a:r>
                <a:endParaRPr lang="en-US" altLang="ja-JP" sz="1000" b="1" dirty="0">
                  <a:solidFill>
                    <a:schemeClr val="tx1"/>
                  </a:solidFill>
                </a:endParaRPr>
              </a:p>
              <a:p>
                <a:r>
                  <a:rPr kumimoji="1" lang="ja-JP" altLang="en-US" sz="1000" b="1" dirty="0">
                    <a:solidFill>
                      <a:schemeClr val="tx1"/>
                    </a:solidFill>
                  </a:rPr>
                  <a:t>○中高連携の推進</a:t>
                </a:r>
                <a:endParaRPr kumimoji="1" lang="ja-JP" altLang="en-US" dirty="0"/>
              </a:p>
            </p:txBody>
          </p:sp>
          <p:sp>
            <p:nvSpPr>
              <p:cNvPr id="37" name="正方形/長方形 36">
                <a:extLst>
                  <a:ext uri="{FF2B5EF4-FFF2-40B4-BE49-F238E27FC236}">
                    <a16:creationId xmlns:a16="http://schemas.microsoft.com/office/drawing/2014/main" id="{B2312D58-85DC-4AD8-9CBA-B4A75F139A9A}"/>
                  </a:ext>
                </a:extLst>
              </p:cNvPr>
              <p:cNvSpPr/>
              <p:nvPr/>
            </p:nvSpPr>
            <p:spPr>
              <a:xfrm>
                <a:off x="3103930" y="5636007"/>
                <a:ext cx="1237818" cy="229289"/>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令和９年度</a:t>
                </a:r>
              </a:p>
            </p:txBody>
          </p:sp>
        </p:grpSp>
        <p:grpSp>
          <p:nvGrpSpPr>
            <p:cNvPr id="44" name="グループ化 43">
              <a:extLst>
                <a:ext uri="{FF2B5EF4-FFF2-40B4-BE49-F238E27FC236}">
                  <a16:creationId xmlns:a16="http://schemas.microsoft.com/office/drawing/2014/main" id="{493F65F1-7768-4445-9178-B082483DD9D5}"/>
                </a:ext>
              </a:extLst>
            </p:cNvPr>
            <p:cNvGrpSpPr/>
            <p:nvPr/>
          </p:nvGrpSpPr>
          <p:grpSpPr>
            <a:xfrm>
              <a:off x="5297947" y="5644156"/>
              <a:ext cx="1237819" cy="1140877"/>
              <a:chOff x="4657293" y="5627618"/>
              <a:chExt cx="1237819" cy="1140877"/>
            </a:xfrm>
          </p:grpSpPr>
          <p:sp>
            <p:nvSpPr>
              <p:cNvPr id="35" name="正方形/長方形 34">
                <a:extLst>
                  <a:ext uri="{FF2B5EF4-FFF2-40B4-BE49-F238E27FC236}">
                    <a16:creationId xmlns:a16="http://schemas.microsoft.com/office/drawing/2014/main" id="{F39D91A3-BAB8-4FFD-90EF-2BF25F3B97A1}"/>
                  </a:ext>
                </a:extLst>
              </p:cNvPr>
              <p:cNvSpPr/>
              <p:nvPr/>
            </p:nvSpPr>
            <p:spPr>
              <a:xfrm>
                <a:off x="4657846" y="5855509"/>
                <a:ext cx="1237266" cy="912986"/>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chemeClr val="tx1"/>
                    </a:solidFill>
                  </a:rPr>
                  <a:t>○地域クラブ活動</a:t>
                </a:r>
                <a:endParaRPr kumimoji="1" lang="en-US" altLang="ja-JP" sz="1000" b="1" dirty="0">
                  <a:solidFill>
                    <a:schemeClr val="tx1"/>
                  </a:solidFill>
                </a:endParaRPr>
              </a:p>
              <a:p>
                <a:r>
                  <a:rPr lang="ja-JP" altLang="en-US" sz="1000" b="1" dirty="0">
                    <a:solidFill>
                      <a:schemeClr val="tx1"/>
                    </a:solidFill>
                  </a:rPr>
                  <a:t>　</a:t>
                </a:r>
                <a:r>
                  <a:rPr kumimoji="1" lang="ja-JP" altLang="en-US" sz="1000" b="1" dirty="0">
                    <a:solidFill>
                      <a:schemeClr val="tx1"/>
                    </a:solidFill>
                  </a:rPr>
                  <a:t>の実施</a:t>
                </a:r>
                <a:endParaRPr kumimoji="1" lang="en-US" altLang="ja-JP" sz="1000" b="1" dirty="0">
                  <a:solidFill>
                    <a:schemeClr val="tx1"/>
                  </a:solidFill>
                </a:endParaRPr>
              </a:p>
              <a:p>
                <a:r>
                  <a:rPr lang="ja-JP" altLang="en-US" sz="1000" b="1" dirty="0">
                    <a:solidFill>
                      <a:schemeClr val="tx1"/>
                    </a:solidFill>
                  </a:rPr>
                  <a:t>○認定クラブ要件、</a:t>
                </a:r>
                <a:endParaRPr lang="en-US" altLang="ja-JP" sz="1000" b="1" dirty="0">
                  <a:solidFill>
                    <a:schemeClr val="tx1"/>
                  </a:solidFill>
                </a:endParaRPr>
              </a:p>
              <a:p>
                <a:r>
                  <a:rPr lang="ja-JP" altLang="en-US" sz="1000" b="1" dirty="0">
                    <a:solidFill>
                      <a:schemeClr val="tx1"/>
                    </a:solidFill>
                  </a:rPr>
                  <a:t>　研修制度の確立</a:t>
                </a:r>
                <a:endParaRPr lang="en-US" altLang="ja-JP" sz="1000" b="1" dirty="0">
                  <a:solidFill>
                    <a:schemeClr val="tx1"/>
                  </a:solidFill>
                </a:endParaRPr>
              </a:p>
              <a:p>
                <a:r>
                  <a:rPr kumimoji="1" lang="ja-JP" altLang="en-US" sz="1000" b="1" dirty="0">
                    <a:solidFill>
                      <a:schemeClr val="tx1"/>
                    </a:solidFill>
                  </a:rPr>
                  <a:t>○中高連携の推進</a:t>
                </a:r>
                <a:endParaRPr lang="en-US" altLang="ja-JP" sz="1000" b="1" dirty="0">
                  <a:solidFill>
                    <a:srgbClr val="FF0000"/>
                  </a:solidFill>
                </a:endParaRPr>
              </a:p>
            </p:txBody>
          </p:sp>
          <p:sp>
            <p:nvSpPr>
              <p:cNvPr id="38" name="正方形/長方形 37">
                <a:extLst>
                  <a:ext uri="{FF2B5EF4-FFF2-40B4-BE49-F238E27FC236}">
                    <a16:creationId xmlns:a16="http://schemas.microsoft.com/office/drawing/2014/main" id="{F6509D0F-8C93-4A77-81D0-6F315BEC89A8}"/>
                  </a:ext>
                </a:extLst>
              </p:cNvPr>
              <p:cNvSpPr/>
              <p:nvPr/>
            </p:nvSpPr>
            <p:spPr>
              <a:xfrm>
                <a:off x="4657293" y="5627618"/>
                <a:ext cx="1237818" cy="229289"/>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令和１０年度</a:t>
                </a:r>
              </a:p>
            </p:txBody>
          </p:sp>
        </p:grpSp>
        <p:grpSp>
          <p:nvGrpSpPr>
            <p:cNvPr id="45" name="グループ化 44">
              <a:extLst>
                <a:ext uri="{FF2B5EF4-FFF2-40B4-BE49-F238E27FC236}">
                  <a16:creationId xmlns:a16="http://schemas.microsoft.com/office/drawing/2014/main" id="{7A5B39DE-2AD5-4AC7-A542-FC63A3962B29}"/>
                </a:ext>
              </a:extLst>
            </p:cNvPr>
            <p:cNvGrpSpPr/>
            <p:nvPr/>
          </p:nvGrpSpPr>
          <p:grpSpPr>
            <a:xfrm>
              <a:off x="6936495" y="5644156"/>
              <a:ext cx="1237819" cy="1140877"/>
              <a:chOff x="4657293" y="5627618"/>
              <a:chExt cx="1237819" cy="1140877"/>
            </a:xfrm>
          </p:grpSpPr>
          <p:sp>
            <p:nvSpPr>
              <p:cNvPr id="46" name="正方形/長方形 45">
                <a:extLst>
                  <a:ext uri="{FF2B5EF4-FFF2-40B4-BE49-F238E27FC236}">
                    <a16:creationId xmlns:a16="http://schemas.microsoft.com/office/drawing/2014/main" id="{5CF954F9-6BAB-4546-B63C-7F867571B7AA}"/>
                  </a:ext>
                </a:extLst>
              </p:cNvPr>
              <p:cNvSpPr/>
              <p:nvPr/>
            </p:nvSpPr>
            <p:spPr>
              <a:xfrm>
                <a:off x="4657846" y="5855509"/>
                <a:ext cx="1237266" cy="912986"/>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chemeClr val="tx1"/>
                    </a:solidFill>
                  </a:rPr>
                  <a:t>○地域クラブ活動</a:t>
                </a:r>
                <a:endParaRPr kumimoji="1" lang="en-US" altLang="ja-JP" sz="1000" b="1" dirty="0">
                  <a:solidFill>
                    <a:schemeClr val="tx1"/>
                  </a:solidFill>
                </a:endParaRPr>
              </a:p>
              <a:p>
                <a:r>
                  <a:rPr lang="ja-JP" altLang="en-US" sz="1000" b="1" dirty="0">
                    <a:solidFill>
                      <a:schemeClr val="tx1"/>
                    </a:solidFill>
                  </a:rPr>
                  <a:t>　</a:t>
                </a:r>
                <a:r>
                  <a:rPr kumimoji="1" lang="ja-JP" altLang="en-US" sz="1000" b="1" dirty="0">
                    <a:solidFill>
                      <a:schemeClr val="tx1"/>
                    </a:solidFill>
                  </a:rPr>
                  <a:t>の拡充</a:t>
                </a:r>
                <a:endParaRPr kumimoji="1" lang="en-US" altLang="ja-JP" sz="1000" b="1" dirty="0">
                  <a:solidFill>
                    <a:schemeClr val="tx1"/>
                  </a:solidFill>
                </a:endParaRPr>
              </a:p>
              <a:p>
                <a:r>
                  <a:rPr kumimoji="1" lang="ja-JP" altLang="en-US" sz="1000" b="1" dirty="0">
                    <a:solidFill>
                      <a:schemeClr val="tx1"/>
                    </a:solidFill>
                  </a:rPr>
                  <a:t>○中高連携の推進</a:t>
                </a:r>
                <a:endParaRPr lang="en-US" altLang="ja-JP" sz="1000" b="1" dirty="0">
                  <a:solidFill>
                    <a:srgbClr val="FF0000"/>
                  </a:solidFill>
                </a:endParaRPr>
              </a:p>
            </p:txBody>
          </p:sp>
          <p:sp>
            <p:nvSpPr>
              <p:cNvPr id="47" name="正方形/長方形 46">
                <a:extLst>
                  <a:ext uri="{FF2B5EF4-FFF2-40B4-BE49-F238E27FC236}">
                    <a16:creationId xmlns:a16="http://schemas.microsoft.com/office/drawing/2014/main" id="{E0C40183-5D54-4D11-879E-F4BAB94921AD}"/>
                  </a:ext>
                </a:extLst>
              </p:cNvPr>
              <p:cNvSpPr/>
              <p:nvPr/>
            </p:nvSpPr>
            <p:spPr>
              <a:xfrm>
                <a:off x="4657293" y="5627618"/>
                <a:ext cx="1237818" cy="229289"/>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令和１１年度</a:t>
                </a:r>
              </a:p>
            </p:txBody>
          </p:sp>
        </p:grpSp>
        <p:grpSp>
          <p:nvGrpSpPr>
            <p:cNvPr id="48" name="グループ化 47">
              <a:extLst>
                <a:ext uri="{FF2B5EF4-FFF2-40B4-BE49-F238E27FC236}">
                  <a16:creationId xmlns:a16="http://schemas.microsoft.com/office/drawing/2014/main" id="{FDC6518D-90E9-4244-9340-ECAA5878CB51}"/>
                </a:ext>
              </a:extLst>
            </p:cNvPr>
            <p:cNvGrpSpPr/>
            <p:nvPr/>
          </p:nvGrpSpPr>
          <p:grpSpPr>
            <a:xfrm>
              <a:off x="8523561" y="5644156"/>
              <a:ext cx="1237819" cy="1140877"/>
              <a:chOff x="4657293" y="5627618"/>
              <a:chExt cx="1237819" cy="1140877"/>
            </a:xfrm>
          </p:grpSpPr>
          <p:sp>
            <p:nvSpPr>
              <p:cNvPr id="49" name="正方形/長方形 48">
                <a:extLst>
                  <a:ext uri="{FF2B5EF4-FFF2-40B4-BE49-F238E27FC236}">
                    <a16:creationId xmlns:a16="http://schemas.microsoft.com/office/drawing/2014/main" id="{D5CB06BE-74F6-4331-9E45-1BF169AAD63B}"/>
                  </a:ext>
                </a:extLst>
              </p:cNvPr>
              <p:cNvSpPr/>
              <p:nvPr/>
            </p:nvSpPr>
            <p:spPr>
              <a:xfrm>
                <a:off x="4657846" y="5855509"/>
                <a:ext cx="1237266" cy="912986"/>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chemeClr val="tx1"/>
                    </a:solidFill>
                  </a:rPr>
                  <a:t>○地域クラブ活動</a:t>
                </a:r>
                <a:endParaRPr kumimoji="1" lang="en-US" altLang="ja-JP" sz="1000" b="1" dirty="0">
                  <a:solidFill>
                    <a:schemeClr val="tx1"/>
                  </a:solidFill>
                </a:endParaRPr>
              </a:p>
              <a:p>
                <a:r>
                  <a:rPr lang="ja-JP" altLang="en-US" sz="1000" b="1" dirty="0">
                    <a:solidFill>
                      <a:schemeClr val="tx1"/>
                    </a:solidFill>
                  </a:rPr>
                  <a:t>　</a:t>
                </a:r>
                <a:r>
                  <a:rPr kumimoji="1" lang="ja-JP" altLang="en-US" sz="1000" b="1" dirty="0">
                    <a:solidFill>
                      <a:schemeClr val="tx1"/>
                    </a:solidFill>
                  </a:rPr>
                  <a:t>の拡充</a:t>
                </a:r>
                <a:endParaRPr kumimoji="1" lang="en-US" altLang="ja-JP" sz="1000" b="1" dirty="0">
                  <a:solidFill>
                    <a:schemeClr val="tx1"/>
                  </a:solidFill>
                </a:endParaRPr>
              </a:p>
              <a:p>
                <a:r>
                  <a:rPr kumimoji="1" lang="ja-JP" altLang="en-US" sz="1000" b="1" dirty="0">
                    <a:solidFill>
                      <a:schemeClr val="tx1"/>
                    </a:solidFill>
                  </a:rPr>
                  <a:t>○中高連携の推進</a:t>
                </a:r>
                <a:endParaRPr lang="en-US" altLang="ja-JP" sz="1000" b="1" dirty="0">
                  <a:solidFill>
                    <a:srgbClr val="FF0000"/>
                  </a:solidFill>
                </a:endParaRPr>
              </a:p>
            </p:txBody>
          </p:sp>
          <p:sp>
            <p:nvSpPr>
              <p:cNvPr id="50" name="正方形/長方形 49">
                <a:extLst>
                  <a:ext uri="{FF2B5EF4-FFF2-40B4-BE49-F238E27FC236}">
                    <a16:creationId xmlns:a16="http://schemas.microsoft.com/office/drawing/2014/main" id="{35E48DE7-EDA0-4391-99FA-DFB39D506A84}"/>
                  </a:ext>
                </a:extLst>
              </p:cNvPr>
              <p:cNvSpPr/>
              <p:nvPr/>
            </p:nvSpPr>
            <p:spPr>
              <a:xfrm>
                <a:off x="4657293" y="5627618"/>
                <a:ext cx="1237818" cy="229289"/>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令和１２年度</a:t>
                </a:r>
              </a:p>
            </p:txBody>
          </p:sp>
        </p:grpSp>
        <p:grpSp>
          <p:nvGrpSpPr>
            <p:cNvPr id="51" name="グループ化 50">
              <a:extLst>
                <a:ext uri="{FF2B5EF4-FFF2-40B4-BE49-F238E27FC236}">
                  <a16:creationId xmlns:a16="http://schemas.microsoft.com/office/drawing/2014/main" id="{283A481A-6CE1-4C03-AD61-35688363044D}"/>
                </a:ext>
              </a:extLst>
            </p:cNvPr>
            <p:cNvGrpSpPr/>
            <p:nvPr/>
          </p:nvGrpSpPr>
          <p:grpSpPr>
            <a:xfrm>
              <a:off x="10147201" y="5644156"/>
              <a:ext cx="1237819" cy="1140877"/>
              <a:chOff x="4657293" y="5627618"/>
              <a:chExt cx="1237819" cy="1140877"/>
            </a:xfrm>
          </p:grpSpPr>
          <p:sp>
            <p:nvSpPr>
              <p:cNvPr id="52" name="正方形/長方形 51">
                <a:extLst>
                  <a:ext uri="{FF2B5EF4-FFF2-40B4-BE49-F238E27FC236}">
                    <a16:creationId xmlns:a16="http://schemas.microsoft.com/office/drawing/2014/main" id="{E8BF055D-EB2D-469E-BD1F-7AD52A415A3E}"/>
                  </a:ext>
                </a:extLst>
              </p:cNvPr>
              <p:cNvSpPr/>
              <p:nvPr/>
            </p:nvSpPr>
            <p:spPr>
              <a:xfrm>
                <a:off x="4657846" y="5855509"/>
                <a:ext cx="1237266" cy="912986"/>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b="1" dirty="0">
                    <a:solidFill>
                      <a:srgbClr val="FF0000"/>
                    </a:solidFill>
                  </a:rPr>
                  <a:t>○地域クラブ活動への展開（年度末）</a:t>
                </a:r>
                <a:endParaRPr kumimoji="1" lang="en-US" altLang="ja-JP" sz="1000" b="1" dirty="0">
                  <a:solidFill>
                    <a:srgbClr val="FF0000"/>
                  </a:solidFill>
                </a:endParaRPr>
              </a:p>
            </p:txBody>
          </p:sp>
          <p:sp>
            <p:nvSpPr>
              <p:cNvPr id="53" name="正方形/長方形 52">
                <a:extLst>
                  <a:ext uri="{FF2B5EF4-FFF2-40B4-BE49-F238E27FC236}">
                    <a16:creationId xmlns:a16="http://schemas.microsoft.com/office/drawing/2014/main" id="{1DCF9EBB-903A-453E-BA15-A60E94A49E80}"/>
                  </a:ext>
                </a:extLst>
              </p:cNvPr>
              <p:cNvSpPr/>
              <p:nvPr/>
            </p:nvSpPr>
            <p:spPr>
              <a:xfrm>
                <a:off x="4657293" y="5627618"/>
                <a:ext cx="1237818" cy="229289"/>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令和１３年度</a:t>
                </a:r>
              </a:p>
            </p:txBody>
          </p:sp>
        </p:grpSp>
      </p:grpSp>
      <p:sp>
        <p:nvSpPr>
          <p:cNvPr id="59" name="矢印: 山形 58">
            <a:extLst>
              <a:ext uri="{FF2B5EF4-FFF2-40B4-BE49-F238E27FC236}">
                <a16:creationId xmlns:a16="http://schemas.microsoft.com/office/drawing/2014/main" id="{6637C4DF-BCBC-402D-ACFE-9FFF4C92D7E0}"/>
              </a:ext>
            </a:extLst>
          </p:cNvPr>
          <p:cNvSpPr/>
          <p:nvPr/>
        </p:nvSpPr>
        <p:spPr>
          <a:xfrm>
            <a:off x="3504904" y="6028206"/>
            <a:ext cx="190690" cy="369115"/>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0" name="矢印: 山形 59">
            <a:extLst>
              <a:ext uri="{FF2B5EF4-FFF2-40B4-BE49-F238E27FC236}">
                <a16:creationId xmlns:a16="http://schemas.microsoft.com/office/drawing/2014/main" id="{2D79CDB5-54AC-4D0B-A146-4792BAE5B328}"/>
              </a:ext>
            </a:extLst>
          </p:cNvPr>
          <p:cNvSpPr/>
          <p:nvPr/>
        </p:nvSpPr>
        <p:spPr>
          <a:xfrm>
            <a:off x="8366026" y="6031083"/>
            <a:ext cx="190690" cy="369115"/>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1" name="矢印: 山形 60">
            <a:extLst>
              <a:ext uri="{FF2B5EF4-FFF2-40B4-BE49-F238E27FC236}">
                <a16:creationId xmlns:a16="http://schemas.microsoft.com/office/drawing/2014/main" id="{277E86E8-AA55-417D-B05A-63A1D2CC2ABF}"/>
              </a:ext>
            </a:extLst>
          </p:cNvPr>
          <p:cNvSpPr/>
          <p:nvPr/>
        </p:nvSpPr>
        <p:spPr>
          <a:xfrm>
            <a:off x="9976405" y="6028019"/>
            <a:ext cx="190690" cy="369115"/>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4" name="矢印: 下 63">
            <a:extLst>
              <a:ext uri="{FF2B5EF4-FFF2-40B4-BE49-F238E27FC236}">
                <a16:creationId xmlns:a16="http://schemas.microsoft.com/office/drawing/2014/main" id="{B207567D-23F3-45F0-80C2-8C197EAEA180}"/>
              </a:ext>
            </a:extLst>
          </p:cNvPr>
          <p:cNvSpPr/>
          <p:nvPr/>
        </p:nvSpPr>
        <p:spPr>
          <a:xfrm>
            <a:off x="8880730" y="1372646"/>
            <a:ext cx="368718" cy="259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68" name="図 67">
            <a:extLst>
              <a:ext uri="{FF2B5EF4-FFF2-40B4-BE49-F238E27FC236}">
                <a16:creationId xmlns:a16="http://schemas.microsoft.com/office/drawing/2014/main" id="{7B13D0FA-4265-4B1E-BB7A-EAB51FD32E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7859" y="3920420"/>
            <a:ext cx="975946" cy="1157727"/>
          </a:xfrm>
          <a:prstGeom prst="rect">
            <a:avLst/>
          </a:prstGeom>
        </p:spPr>
      </p:pic>
      <p:grpSp>
        <p:nvGrpSpPr>
          <p:cNvPr id="75" name="グループ化 74">
            <a:extLst>
              <a:ext uri="{FF2B5EF4-FFF2-40B4-BE49-F238E27FC236}">
                <a16:creationId xmlns:a16="http://schemas.microsoft.com/office/drawing/2014/main" id="{8EF1F462-6C3D-4E96-A3D6-0BB4F06B3EE3}"/>
              </a:ext>
            </a:extLst>
          </p:cNvPr>
          <p:cNvGrpSpPr/>
          <p:nvPr/>
        </p:nvGrpSpPr>
        <p:grpSpPr>
          <a:xfrm>
            <a:off x="95981" y="575765"/>
            <a:ext cx="5899655" cy="4659111"/>
            <a:chOff x="169514" y="633472"/>
            <a:chExt cx="5899655" cy="4659111"/>
          </a:xfrm>
        </p:grpSpPr>
        <p:grpSp>
          <p:nvGrpSpPr>
            <p:cNvPr id="58" name="グループ化 57">
              <a:extLst>
                <a:ext uri="{FF2B5EF4-FFF2-40B4-BE49-F238E27FC236}">
                  <a16:creationId xmlns:a16="http://schemas.microsoft.com/office/drawing/2014/main" id="{19E724AD-703E-4E63-B240-6A9A70F5F022}"/>
                </a:ext>
              </a:extLst>
            </p:cNvPr>
            <p:cNvGrpSpPr/>
            <p:nvPr/>
          </p:nvGrpSpPr>
          <p:grpSpPr>
            <a:xfrm>
              <a:off x="169514" y="633472"/>
              <a:ext cx="5899655" cy="4659111"/>
              <a:chOff x="-1413" y="642770"/>
              <a:chExt cx="5914239" cy="2747020"/>
            </a:xfrm>
          </p:grpSpPr>
          <p:sp>
            <p:nvSpPr>
              <p:cNvPr id="6" name="正方形/長方形 5">
                <a:extLst>
                  <a:ext uri="{FF2B5EF4-FFF2-40B4-BE49-F238E27FC236}">
                    <a16:creationId xmlns:a16="http://schemas.microsoft.com/office/drawing/2014/main" id="{54AF6486-B7A6-4669-A614-B3994AB82400}"/>
                  </a:ext>
                </a:extLst>
              </p:cNvPr>
              <p:cNvSpPr/>
              <p:nvPr/>
            </p:nvSpPr>
            <p:spPr>
              <a:xfrm>
                <a:off x="10589" y="832788"/>
                <a:ext cx="5882077" cy="2557002"/>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r>
                  <a:rPr kumimoji="1" lang="ja-JP" altLang="en-US" sz="1200" dirty="0">
                    <a:solidFill>
                      <a:schemeClr val="tx1"/>
                    </a:solidFill>
                  </a:rPr>
                  <a:t>（</a:t>
                </a:r>
                <a:r>
                  <a:rPr kumimoji="1" lang="en-US" altLang="ja-JP" sz="1200" dirty="0">
                    <a:solidFill>
                      <a:schemeClr val="tx1"/>
                    </a:solidFill>
                  </a:rPr>
                  <a:t>1</a:t>
                </a:r>
                <a:r>
                  <a:rPr kumimoji="1" lang="ja-JP" altLang="en-US" sz="1200" dirty="0">
                    <a:solidFill>
                      <a:schemeClr val="tx1"/>
                    </a:solidFill>
                  </a:rPr>
                  <a:t>）少子化の進展　：</a:t>
                </a:r>
                <a:r>
                  <a:rPr kumimoji="1" lang="en-US" altLang="ja-JP" sz="1200" dirty="0">
                    <a:solidFill>
                      <a:schemeClr val="tx1"/>
                    </a:solidFill>
                  </a:rPr>
                  <a:t>15</a:t>
                </a:r>
                <a:r>
                  <a:rPr kumimoji="1" lang="ja-JP" altLang="en-US" sz="1200" dirty="0">
                    <a:solidFill>
                      <a:schemeClr val="tx1"/>
                    </a:solidFill>
                  </a:rPr>
                  <a:t>歳未満の人口は</a:t>
                </a:r>
                <a:r>
                  <a:rPr kumimoji="1" lang="ja-JP" altLang="en-US" sz="1200">
                    <a:solidFill>
                      <a:schemeClr val="tx1"/>
                    </a:solidFill>
                  </a:rPr>
                  <a:t>、今後も大幅</a:t>
                </a:r>
                <a:r>
                  <a:rPr kumimoji="1" lang="ja-JP" altLang="en-US" sz="1200" dirty="0">
                    <a:solidFill>
                      <a:schemeClr val="tx1"/>
                    </a:solidFill>
                  </a:rPr>
                  <a:t>な人口減少が予想さ</a:t>
                </a:r>
                <a:r>
                  <a:rPr lang="ja-JP" altLang="en-US" sz="1200" dirty="0">
                    <a:solidFill>
                      <a:schemeClr val="tx1"/>
                    </a:solidFill>
                  </a:rPr>
                  <a:t>れる。</a:t>
                </a:r>
                <a:endParaRPr lang="en-US" altLang="ja-JP" sz="1200" dirty="0">
                  <a:solidFill>
                    <a:schemeClr val="tx1"/>
                  </a:solidFill>
                </a:endParaRPr>
              </a:p>
              <a:p>
                <a:r>
                  <a:rPr lang="ja-JP" altLang="en-US" sz="1200" dirty="0">
                    <a:solidFill>
                      <a:schemeClr val="tx1"/>
                    </a:solidFill>
                  </a:rPr>
                  <a:t>　　　　　　　　　　  部活動においても、部員数の減少により、単独で活動でき</a:t>
                </a:r>
                <a:endParaRPr lang="en-US" altLang="ja-JP" sz="1200" dirty="0">
                  <a:solidFill>
                    <a:schemeClr val="tx1"/>
                  </a:solidFill>
                </a:endParaRPr>
              </a:p>
              <a:p>
                <a:r>
                  <a:rPr lang="ja-JP" altLang="en-US" sz="1200" dirty="0">
                    <a:solidFill>
                      <a:schemeClr val="tx1"/>
                    </a:solidFill>
                  </a:rPr>
                  <a:t>　　　　　　　　　　  ない部活動が多くある。　　　　　 </a:t>
                </a:r>
                <a:endParaRPr lang="en-US" altLang="ja-JP" sz="1200" dirty="0">
                  <a:solidFill>
                    <a:schemeClr val="tx1"/>
                  </a:solidFill>
                </a:endParaRPr>
              </a:p>
              <a:p>
                <a:r>
                  <a:rPr kumimoji="1" lang="ja-JP" altLang="en-US" sz="1200" dirty="0">
                    <a:solidFill>
                      <a:schemeClr val="tx1"/>
                    </a:solidFill>
                  </a:rPr>
                  <a:t>（</a:t>
                </a:r>
                <a:r>
                  <a:rPr kumimoji="1" lang="en-US" altLang="ja-JP" sz="1200" dirty="0">
                    <a:solidFill>
                      <a:schemeClr val="tx1"/>
                    </a:solidFill>
                  </a:rPr>
                  <a:t>2</a:t>
                </a:r>
                <a:r>
                  <a:rPr kumimoji="1" lang="ja-JP" altLang="en-US" sz="1200" dirty="0">
                    <a:solidFill>
                      <a:schemeClr val="tx1"/>
                    </a:solidFill>
                  </a:rPr>
                  <a:t>）教職員の時間外：部活動指導を要因とする長時間勤務や未経験の部活動を指</a:t>
                </a:r>
                <a:endParaRPr kumimoji="1" lang="en-US" altLang="ja-JP" sz="1200" dirty="0">
                  <a:solidFill>
                    <a:schemeClr val="tx1"/>
                  </a:solidFill>
                </a:endParaRPr>
              </a:p>
              <a:p>
                <a:r>
                  <a:rPr lang="ja-JP" altLang="en-US" sz="1200" dirty="0">
                    <a:solidFill>
                      <a:schemeClr val="tx1"/>
                    </a:solidFill>
                  </a:rPr>
                  <a:t>　　　　　　　　　　  導</a:t>
                </a:r>
                <a:r>
                  <a:rPr kumimoji="1" lang="ja-JP" altLang="en-US" sz="1200" dirty="0">
                    <a:solidFill>
                      <a:schemeClr val="tx1"/>
                    </a:solidFill>
                  </a:rPr>
                  <a:t>する負担感が見られる</a:t>
                </a:r>
                <a:r>
                  <a:rPr lang="ja-JP" altLang="en-US" sz="1200" dirty="0">
                    <a:solidFill>
                      <a:schemeClr val="tx1"/>
                    </a:solidFill>
                  </a:rPr>
                  <a:t>。</a:t>
                </a:r>
                <a:endParaRPr lang="en-US" altLang="ja-JP" sz="1200" dirty="0">
                  <a:solidFill>
                    <a:schemeClr val="tx1"/>
                  </a:solidFill>
                </a:endParaRPr>
              </a:p>
              <a:p>
                <a:endParaRPr lang="en-US" altLang="ja-JP" sz="1200" dirty="0">
                  <a:solidFill>
                    <a:schemeClr val="tx1"/>
                  </a:solidFill>
                </a:endParaRPr>
              </a:p>
              <a:p>
                <a:r>
                  <a:rPr lang="ja-JP" altLang="en-US" sz="1200" dirty="0">
                    <a:solidFill>
                      <a:schemeClr val="tx1"/>
                    </a:solidFill>
                  </a:rPr>
                  <a:t>　これらの社会的背景を踏まえて、将来にわたり子どもたちがスポーツや文化芸術に継続して親しむことができる機会の確保のため、国は部活動の地域展開の必要性を示している。</a:t>
                </a:r>
                <a:endParaRPr lang="en-US" altLang="ja-JP" sz="1200" dirty="0">
                  <a:solidFill>
                    <a:schemeClr val="tx1"/>
                  </a:solidFill>
                </a:endParaRPr>
              </a:p>
              <a:p>
                <a:endParaRPr lang="en-US" altLang="ja-JP" sz="1200" dirty="0">
                  <a:solidFill>
                    <a:schemeClr val="tx1"/>
                  </a:solidFill>
                </a:endParaRPr>
              </a:p>
              <a:p>
                <a:r>
                  <a:rPr lang="ja-JP" altLang="en-US" sz="1200" dirty="0">
                    <a:solidFill>
                      <a:schemeClr val="tx1"/>
                    </a:solidFill>
                  </a:rPr>
                  <a:t>○方針の策定について</a:t>
                </a:r>
                <a:endParaRPr lang="en-US" altLang="ja-JP" sz="1200" dirty="0">
                  <a:solidFill>
                    <a:schemeClr val="tx1"/>
                  </a:solidFill>
                </a:endParaRPr>
              </a:p>
              <a:p>
                <a:r>
                  <a:rPr lang="ja-JP" altLang="en-US" sz="1200" dirty="0">
                    <a:solidFill>
                      <a:schemeClr val="tx1"/>
                    </a:solidFill>
                  </a:rPr>
                  <a:t>　令和７年３月に「えびの市における部活動改革の方針」を策定し、取組の推進を図ってきたところであるが、その後、新たな方針が国から示され、国や県の動向や市内での部活動改革に向けた取組の実情を踏まえ、改訂を行った。</a:t>
                </a:r>
                <a:endParaRPr lang="en-US" altLang="ja-JP" sz="1200" dirty="0">
                  <a:solidFill>
                    <a:schemeClr val="tx1"/>
                  </a:solidFill>
                </a:endParaRPr>
              </a:p>
              <a:p>
                <a:endParaRPr lang="en-US" altLang="ja-JP" sz="1200" dirty="0">
                  <a:solidFill>
                    <a:schemeClr val="tx1"/>
                  </a:solidFill>
                </a:endParaRPr>
              </a:p>
              <a:p>
                <a:endParaRPr lang="en-US" altLang="ja-JP" sz="1200" dirty="0">
                  <a:solidFill>
                    <a:schemeClr val="tx1"/>
                  </a:solidFill>
                </a:endParaRPr>
              </a:p>
              <a:p>
                <a:endParaRPr lang="en-US" altLang="ja-JP" sz="1200" dirty="0">
                  <a:solidFill>
                    <a:schemeClr val="tx1"/>
                  </a:solidFill>
                </a:endParaRPr>
              </a:p>
              <a:p>
                <a:endParaRPr lang="en-US" altLang="ja-JP" sz="1200" dirty="0">
                  <a:solidFill>
                    <a:schemeClr val="tx1"/>
                  </a:solidFill>
                </a:endParaRPr>
              </a:p>
              <a:p>
                <a:endParaRPr kumimoji="1" lang="en-US" altLang="ja-JP" sz="1200" dirty="0">
                  <a:solidFill>
                    <a:schemeClr val="tx1"/>
                  </a:solidFill>
                </a:endParaRPr>
              </a:p>
              <a:p>
                <a:r>
                  <a:rPr lang="ja-JP" altLang="en-US" sz="1200" dirty="0">
                    <a:solidFill>
                      <a:schemeClr val="tx1"/>
                    </a:solidFill>
                  </a:rPr>
                  <a:t>　　　</a:t>
                </a:r>
                <a:endParaRPr lang="en-US" altLang="ja-JP" sz="1200" dirty="0">
                  <a:solidFill>
                    <a:schemeClr val="tx1"/>
                  </a:solidFill>
                </a:endParaRPr>
              </a:p>
              <a:p>
                <a:endParaRPr kumimoji="1" lang="en-US" altLang="ja-JP" sz="1200" dirty="0">
                  <a:solidFill>
                    <a:schemeClr val="tx1"/>
                  </a:solidFill>
                </a:endParaRPr>
              </a:p>
              <a:p>
                <a:endParaRPr kumimoji="1" lang="en-US" altLang="ja-JP" sz="1200" dirty="0">
                  <a:solidFill>
                    <a:schemeClr val="tx1"/>
                  </a:solidFill>
                </a:endParaRPr>
              </a:p>
            </p:txBody>
          </p:sp>
          <p:sp>
            <p:nvSpPr>
              <p:cNvPr id="7" name="四角形: 角を丸くする 6">
                <a:extLst>
                  <a:ext uri="{FF2B5EF4-FFF2-40B4-BE49-F238E27FC236}">
                    <a16:creationId xmlns:a16="http://schemas.microsoft.com/office/drawing/2014/main" id="{08457178-73C8-40BC-820E-AAB946606270}"/>
                  </a:ext>
                </a:extLst>
              </p:cNvPr>
              <p:cNvSpPr/>
              <p:nvPr/>
            </p:nvSpPr>
            <p:spPr>
              <a:xfrm>
                <a:off x="-1413" y="642770"/>
                <a:ext cx="5914239" cy="190018"/>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１　学校部活動を取り巻く現状</a:t>
                </a:r>
              </a:p>
            </p:txBody>
          </p:sp>
        </p:grpSp>
        <p:sp>
          <p:nvSpPr>
            <p:cNvPr id="70" name="テキスト ボックス 69">
              <a:extLst>
                <a:ext uri="{FF2B5EF4-FFF2-40B4-BE49-F238E27FC236}">
                  <a16:creationId xmlns:a16="http://schemas.microsoft.com/office/drawing/2014/main" id="{7F461D58-F9CA-4C42-8447-A7D8867E6A64}"/>
                </a:ext>
              </a:extLst>
            </p:cNvPr>
            <p:cNvSpPr txBox="1"/>
            <p:nvPr/>
          </p:nvSpPr>
          <p:spPr>
            <a:xfrm>
              <a:off x="449860" y="4522426"/>
              <a:ext cx="1978090" cy="307777"/>
            </a:xfrm>
            <a:prstGeom prst="rect">
              <a:avLst/>
            </a:prstGeom>
            <a:noFill/>
          </p:spPr>
          <p:txBody>
            <a:bodyPr wrap="square" rtlCol="0">
              <a:spAutoFit/>
            </a:bodyPr>
            <a:lstStyle/>
            <a:p>
              <a:r>
                <a:rPr lang="ja-JP" altLang="en-US" sz="1400" dirty="0">
                  <a:highlight>
                    <a:srgbClr val="C0C0C0"/>
                  </a:highlight>
                </a:rPr>
                <a:t>地域クラブ活動とは？</a:t>
              </a:r>
              <a:endParaRPr lang="en-US" altLang="ja-JP" sz="1400" dirty="0">
                <a:highlight>
                  <a:srgbClr val="C0C0C0"/>
                </a:highlight>
              </a:endParaRPr>
            </a:p>
          </p:txBody>
        </p:sp>
        <p:sp>
          <p:nvSpPr>
            <p:cNvPr id="71" name="吹き出し: 角を丸めた四角形 70">
              <a:extLst>
                <a:ext uri="{FF2B5EF4-FFF2-40B4-BE49-F238E27FC236}">
                  <a16:creationId xmlns:a16="http://schemas.microsoft.com/office/drawing/2014/main" id="{73C80200-849F-4A5D-AB98-FFC7BEDC992E}"/>
                </a:ext>
              </a:extLst>
            </p:cNvPr>
            <p:cNvSpPr/>
            <p:nvPr/>
          </p:nvSpPr>
          <p:spPr>
            <a:xfrm>
              <a:off x="370688" y="3825551"/>
              <a:ext cx="4105470" cy="1407618"/>
            </a:xfrm>
            <a:prstGeom prst="wedgeRoundRectCallout">
              <a:avLst>
                <a:gd name="adj1" fmla="val 59914"/>
                <a:gd name="adj2" fmla="val 1013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a:extLst>
                <a:ext uri="{FF2B5EF4-FFF2-40B4-BE49-F238E27FC236}">
                  <a16:creationId xmlns:a16="http://schemas.microsoft.com/office/drawing/2014/main" id="{4502BA44-1311-4783-9FCC-EA0E77885E7C}"/>
                </a:ext>
              </a:extLst>
            </p:cNvPr>
            <p:cNvSpPr txBox="1"/>
            <p:nvPr/>
          </p:nvSpPr>
          <p:spPr>
            <a:xfrm>
              <a:off x="487552" y="4129677"/>
              <a:ext cx="3853243" cy="461665"/>
            </a:xfrm>
            <a:prstGeom prst="rect">
              <a:avLst/>
            </a:prstGeom>
            <a:noFill/>
          </p:spPr>
          <p:txBody>
            <a:bodyPr wrap="square" rtlCol="0">
              <a:spAutoFit/>
            </a:bodyPr>
            <a:lstStyle/>
            <a:p>
              <a:r>
                <a:rPr kumimoji="1" lang="ja-JP" altLang="en-US" sz="1200" dirty="0"/>
                <a:t>　生徒のスポーツ・文化芸術活動を学校部活動から地域クラブ活動に展開すること</a:t>
              </a:r>
            </a:p>
          </p:txBody>
        </p:sp>
        <p:sp>
          <p:nvSpPr>
            <p:cNvPr id="73" name="テキスト ボックス 72">
              <a:extLst>
                <a:ext uri="{FF2B5EF4-FFF2-40B4-BE49-F238E27FC236}">
                  <a16:creationId xmlns:a16="http://schemas.microsoft.com/office/drawing/2014/main" id="{C577BD55-F006-4617-B591-E8FB6E7677A4}"/>
                </a:ext>
              </a:extLst>
            </p:cNvPr>
            <p:cNvSpPr txBox="1"/>
            <p:nvPr/>
          </p:nvSpPr>
          <p:spPr>
            <a:xfrm>
              <a:off x="449860" y="3905955"/>
              <a:ext cx="1473202" cy="307777"/>
            </a:xfrm>
            <a:prstGeom prst="rect">
              <a:avLst/>
            </a:prstGeom>
            <a:noFill/>
          </p:spPr>
          <p:txBody>
            <a:bodyPr wrap="square" rtlCol="0">
              <a:spAutoFit/>
            </a:bodyPr>
            <a:lstStyle/>
            <a:p>
              <a:r>
                <a:rPr lang="ja-JP" altLang="en-US" sz="1400" dirty="0">
                  <a:highlight>
                    <a:srgbClr val="C0C0C0"/>
                  </a:highlight>
                </a:rPr>
                <a:t>地域展開とは？</a:t>
              </a:r>
              <a:endParaRPr lang="en-US" altLang="ja-JP" sz="1400" dirty="0">
                <a:highlight>
                  <a:srgbClr val="C0C0C0"/>
                </a:highlight>
              </a:endParaRPr>
            </a:p>
          </p:txBody>
        </p:sp>
        <p:sp>
          <p:nvSpPr>
            <p:cNvPr id="74" name="テキスト ボックス 73">
              <a:extLst>
                <a:ext uri="{FF2B5EF4-FFF2-40B4-BE49-F238E27FC236}">
                  <a16:creationId xmlns:a16="http://schemas.microsoft.com/office/drawing/2014/main" id="{F8AA92ED-58BF-4CC0-963D-1A48A31EB8F9}"/>
                </a:ext>
              </a:extLst>
            </p:cNvPr>
            <p:cNvSpPr txBox="1"/>
            <p:nvPr/>
          </p:nvSpPr>
          <p:spPr>
            <a:xfrm>
              <a:off x="496802" y="4752483"/>
              <a:ext cx="3853243" cy="461665"/>
            </a:xfrm>
            <a:prstGeom prst="rect">
              <a:avLst/>
            </a:prstGeom>
            <a:noFill/>
          </p:spPr>
          <p:txBody>
            <a:bodyPr wrap="square" rtlCol="0">
              <a:spAutoFit/>
            </a:bodyPr>
            <a:lstStyle/>
            <a:p>
              <a:r>
                <a:rPr lang="ja-JP" altLang="en-US" sz="1200" dirty="0"/>
                <a:t>　地域の運営団体・実施主体による地域スポーツクラブ活動及び地域文化クラブ活動のこと</a:t>
              </a:r>
              <a:endParaRPr kumimoji="1" lang="en-US" altLang="ja-JP" sz="1200" dirty="0"/>
            </a:p>
          </p:txBody>
        </p:sp>
      </p:grpSp>
    </p:spTree>
    <p:extLst>
      <p:ext uri="{BB962C8B-B14F-4D97-AF65-F5344CB8AC3E}">
        <p14:creationId xmlns:p14="http://schemas.microsoft.com/office/powerpoint/2010/main" val="18916063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1409</TotalTime>
  <Words>684</Words>
  <Application>Microsoft Office PowerPoint</Application>
  <PresentationFormat>ワイド画面</PresentationFormat>
  <Paragraphs>78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学教_教育_三島</dc:creator>
  <cp:lastModifiedBy>学教_教育_永迫</cp:lastModifiedBy>
  <cp:revision>50</cp:revision>
  <cp:lastPrinted>2026-01-13T04:18:27Z</cp:lastPrinted>
  <dcterms:created xsi:type="dcterms:W3CDTF">2025-02-17T23:54:34Z</dcterms:created>
  <dcterms:modified xsi:type="dcterms:W3CDTF">2026-01-15T07:26:09Z</dcterms:modified>
</cp:coreProperties>
</file>