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57" r:id="rId2"/>
    <p:sldId id="258" r:id="rId3"/>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31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1009" cy="340368"/>
          </a:xfrm>
          <a:prstGeom prst="rect">
            <a:avLst/>
          </a:prstGeom>
        </p:spPr>
        <p:txBody>
          <a:bodyPr vert="horz" lIns="90444" tIns="45221" rIns="90444" bIns="4522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3343" y="2"/>
            <a:ext cx="4301009" cy="340368"/>
          </a:xfrm>
          <a:prstGeom prst="rect">
            <a:avLst/>
          </a:prstGeom>
        </p:spPr>
        <p:txBody>
          <a:bodyPr vert="horz" lIns="90444" tIns="45221" rIns="90444" bIns="45221" rtlCol="0"/>
          <a:lstStyle>
            <a:lvl1pPr algn="r">
              <a:defRPr sz="1200"/>
            </a:lvl1pPr>
          </a:lstStyle>
          <a:p>
            <a:fld id="{54E6E48D-F3C3-400A-855B-CEE00914FFE9}" type="datetimeFigureOut">
              <a:rPr kumimoji="1" lang="ja-JP" altLang="en-US" smtClean="0"/>
              <a:t>2024/4/30</a:t>
            </a:fld>
            <a:endParaRPr kumimoji="1" lang="ja-JP" altLang="en-US"/>
          </a:p>
        </p:txBody>
      </p:sp>
      <p:sp>
        <p:nvSpPr>
          <p:cNvPr id="4" name="フッター プレースホルダー 3"/>
          <p:cNvSpPr>
            <a:spLocks noGrp="1"/>
          </p:cNvSpPr>
          <p:nvPr>
            <p:ph type="ftr" sz="quarter" idx="2"/>
          </p:nvPr>
        </p:nvSpPr>
        <p:spPr>
          <a:xfrm>
            <a:off x="2" y="6457308"/>
            <a:ext cx="4301009" cy="340368"/>
          </a:xfrm>
          <a:prstGeom prst="rect">
            <a:avLst/>
          </a:prstGeom>
        </p:spPr>
        <p:txBody>
          <a:bodyPr vert="horz" lIns="90444" tIns="45221" rIns="90444" bIns="4522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3343" y="6457308"/>
            <a:ext cx="4301009" cy="340368"/>
          </a:xfrm>
          <a:prstGeom prst="rect">
            <a:avLst/>
          </a:prstGeom>
        </p:spPr>
        <p:txBody>
          <a:bodyPr vert="horz" lIns="90444" tIns="45221" rIns="90444" bIns="45221" rtlCol="0" anchor="b"/>
          <a:lstStyle>
            <a:lvl1pPr algn="r">
              <a:defRPr sz="1200"/>
            </a:lvl1pPr>
          </a:lstStyle>
          <a:p>
            <a:fld id="{692907F4-A340-4255-A4AD-6DDEB8E3ED06}" type="slidenum">
              <a:rPr kumimoji="1" lang="ja-JP" altLang="en-US" smtClean="0"/>
              <a:t>‹#›</a:t>
            </a:fld>
            <a:endParaRPr kumimoji="1" lang="ja-JP" altLang="en-US"/>
          </a:p>
        </p:txBody>
      </p:sp>
    </p:spTree>
    <p:extLst>
      <p:ext uri="{BB962C8B-B14F-4D97-AF65-F5344CB8AC3E}">
        <p14:creationId xmlns:p14="http://schemas.microsoft.com/office/powerpoint/2010/main" val="8248243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301009" cy="340368"/>
          </a:xfrm>
          <a:prstGeom prst="rect">
            <a:avLst/>
          </a:prstGeom>
        </p:spPr>
        <p:txBody>
          <a:bodyPr vert="horz" lIns="90444" tIns="45221" rIns="90444" bIns="45221"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3343" y="2"/>
            <a:ext cx="4301009" cy="340368"/>
          </a:xfrm>
          <a:prstGeom prst="rect">
            <a:avLst/>
          </a:prstGeom>
        </p:spPr>
        <p:txBody>
          <a:bodyPr vert="horz" lIns="90444" tIns="45221" rIns="90444" bIns="45221" rtlCol="0"/>
          <a:lstStyle>
            <a:lvl1pPr algn="r">
              <a:defRPr sz="1200"/>
            </a:lvl1pPr>
          </a:lstStyle>
          <a:p>
            <a:fld id="{4C89B4C8-6273-42C3-96E1-C8798C4238BB}" type="datetimeFigureOut">
              <a:rPr kumimoji="1" lang="ja-JP" altLang="en-US" smtClean="0"/>
              <a:t>2024/4/30</a:t>
            </a:fld>
            <a:endParaRPr kumimoji="1" lang="ja-JP" altLang="en-US"/>
          </a:p>
        </p:txBody>
      </p:sp>
      <p:sp>
        <p:nvSpPr>
          <p:cNvPr id="4" name="スライド イメージ プレースホルダー 3"/>
          <p:cNvSpPr>
            <a:spLocks noGrp="1" noRot="1" noChangeAspect="1"/>
          </p:cNvSpPr>
          <p:nvPr>
            <p:ph type="sldImg" idx="2"/>
          </p:nvPr>
        </p:nvSpPr>
        <p:spPr>
          <a:xfrm>
            <a:off x="4168775" y="849313"/>
            <a:ext cx="1589088" cy="2295525"/>
          </a:xfrm>
          <a:prstGeom prst="rect">
            <a:avLst/>
          </a:prstGeom>
          <a:noFill/>
          <a:ln w="12700">
            <a:solidFill>
              <a:prstClr val="black"/>
            </a:solidFill>
          </a:ln>
        </p:spPr>
        <p:txBody>
          <a:bodyPr vert="horz" lIns="90444" tIns="45221" rIns="90444" bIns="45221" rtlCol="0" anchor="ctr"/>
          <a:lstStyle/>
          <a:p>
            <a:endParaRPr lang="ja-JP" altLang="en-US"/>
          </a:p>
        </p:txBody>
      </p:sp>
      <p:sp>
        <p:nvSpPr>
          <p:cNvPr id="5" name="ノート プレースホルダー 4"/>
          <p:cNvSpPr>
            <a:spLocks noGrp="1"/>
          </p:cNvSpPr>
          <p:nvPr>
            <p:ph type="body" sz="quarter" idx="3"/>
          </p:nvPr>
        </p:nvSpPr>
        <p:spPr>
          <a:xfrm>
            <a:off x="992895" y="3271202"/>
            <a:ext cx="7940853" cy="2676631"/>
          </a:xfrm>
          <a:prstGeom prst="rect">
            <a:avLst/>
          </a:prstGeom>
        </p:spPr>
        <p:txBody>
          <a:bodyPr vert="horz" lIns="90444" tIns="45221" rIns="90444" bIns="4522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457308"/>
            <a:ext cx="4301009" cy="340368"/>
          </a:xfrm>
          <a:prstGeom prst="rect">
            <a:avLst/>
          </a:prstGeom>
        </p:spPr>
        <p:txBody>
          <a:bodyPr vert="horz" lIns="90444" tIns="45221" rIns="90444" bIns="4522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3343" y="6457308"/>
            <a:ext cx="4301009" cy="340368"/>
          </a:xfrm>
          <a:prstGeom prst="rect">
            <a:avLst/>
          </a:prstGeom>
        </p:spPr>
        <p:txBody>
          <a:bodyPr vert="horz" lIns="90444" tIns="45221" rIns="90444" bIns="45221" rtlCol="0" anchor="b"/>
          <a:lstStyle>
            <a:lvl1pPr algn="r">
              <a:defRPr sz="1200"/>
            </a:lvl1pPr>
          </a:lstStyle>
          <a:p>
            <a:fld id="{8230C223-F839-4491-BC6A-1929180DD6B8}" type="slidenum">
              <a:rPr kumimoji="1" lang="ja-JP" altLang="en-US" smtClean="0"/>
              <a:t>‹#›</a:t>
            </a:fld>
            <a:endParaRPr kumimoji="1" lang="ja-JP" altLang="en-US"/>
          </a:p>
        </p:txBody>
      </p:sp>
    </p:spTree>
    <p:extLst>
      <p:ext uri="{BB962C8B-B14F-4D97-AF65-F5344CB8AC3E}">
        <p14:creationId xmlns:p14="http://schemas.microsoft.com/office/powerpoint/2010/main" val="16884663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1783905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3637702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145682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3103014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2689897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2462939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3053716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4376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310069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398932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A9EE88-E388-41ED-AD11-7DB64C8D5A16}" type="datetimeFigureOut">
              <a:rPr kumimoji="1" lang="ja-JP" altLang="en-US" smtClean="0"/>
              <a:t>2024/4/30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3215974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BA9EE88-E388-41ED-AD11-7DB64C8D5A16}" type="datetimeFigureOut">
              <a:rPr kumimoji="1" lang="ja-JP" altLang="en-US" smtClean="0"/>
              <a:t>2024/4/30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BDA18A6-0053-45F5-82D2-B5295DE4AB6C}" type="slidenum">
              <a:rPr kumimoji="1" lang="ja-JP" altLang="en-US" smtClean="0"/>
              <a:t>‹#›</a:t>
            </a:fld>
            <a:endParaRPr kumimoji="1" lang="ja-JP" altLang="en-US"/>
          </a:p>
        </p:txBody>
      </p:sp>
    </p:spTree>
    <p:extLst>
      <p:ext uri="{BB962C8B-B14F-4D97-AF65-F5344CB8AC3E}">
        <p14:creationId xmlns:p14="http://schemas.microsoft.com/office/powerpoint/2010/main" val="28083723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9638" y="21374"/>
            <a:ext cx="6331137" cy="811094"/>
          </a:xfrm>
          <a:solidFill>
            <a:schemeClr val="accent1">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a:noAutofit/>
          </a:bodyPr>
          <a:lstStyle/>
          <a:p>
            <a:r>
              <a:rPr lang="ja-JP" altLang="en-US" sz="2200" b="1" dirty="0">
                <a:latin typeface="HGPｺﾞｼｯｸM" panose="020B0600000000000000" pitchFamily="50" charset="-128"/>
                <a:ea typeface="HGPｺﾞｼｯｸM" panose="020B0600000000000000" pitchFamily="50" charset="-128"/>
              </a:rPr>
              <a:t>令和６年度えびの市小規模事業者持続化支援事業補助金（公募）のご案内</a:t>
            </a:r>
            <a:endParaRPr kumimoji="1" lang="ja-JP" altLang="en-US" sz="2200" b="1" dirty="0">
              <a:latin typeface="HGPｺﾞｼｯｸM" panose="020B0600000000000000" pitchFamily="50" charset="-128"/>
              <a:ea typeface="HGPｺﾞｼｯｸM" panose="020B0600000000000000" pitchFamily="50" charset="-128"/>
            </a:endParaRPr>
          </a:p>
        </p:txBody>
      </p:sp>
      <p:sp>
        <p:nvSpPr>
          <p:cNvPr id="3" name="サブタイトル 2"/>
          <p:cNvSpPr>
            <a:spLocks noGrp="1"/>
          </p:cNvSpPr>
          <p:nvPr>
            <p:ph type="subTitle" idx="1"/>
          </p:nvPr>
        </p:nvSpPr>
        <p:spPr>
          <a:xfrm>
            <a:off x="259638" y="887419"/>
            <a:ext cx="6331137" cy="1147909"/>
          </a:xfrm>
        </p:spPr>
        <p:style>
          <a:lnRef idx="2">
            <a:schemeClr val="accent2"/>
          </a:lnRef>
          <a:fillRef idx="1">
            <a:schemeClr val="lt1"/>
          </a:fillRef>
          <a:effectRef idx="0">
            <a:schemeClr val="accent2"/>
          </a:effectRef>
          <a:fontRef idx="minor">
            <a:schemeClr val="dk1"/>
          </a:fontRef>
        </p:style>
        <p:txBody>
          <a:bodyPr>
            <a:normAutofit/>
          </a:bodyPr>
          <a:lstStyle/>
          <a:p>
            <a:pPr algn="l">
              <a:lnSpc>
                <a:spcPts val="2000"/>
              </a:lnSpc>
            </a:pPr>
            <a:r>
              <a:rPr lang="ja-JP" altLang="en-US" dirty="0"/>
              <a:t>　</a:t>
            </a:r>
            <a:r>
              <a:rPr lang="ja-JP" altLang="en-US" sz="1400" dirty="0"/>
              <a:t>えびの市では、</a:t>
            </a:r>
            <a:r>
              <a:rPr lang="ja-JP" altLang="en-US" sz="1600" u="sng" dirty="0"/>
              <a:t>小規模事業者（</a:t>
            </a:r>
            <a:r>
              <a:rPr lang="en-US" altLang="ja-JP" sz="1600" u="sng" dirty="0"/>
              <a:t>※</a:t>
            </a:r>
            <a:r>
              <a:rPr lang="ja-JP" altLang="en-US" sz="1600" u="sng" dirty="0"/>
              <a:t>１）が、商工会等の助言を受けて、経営計画を作成し、その計画に沿って地道な販路開拓等に取り組む費用の１／２を支援</a:t>
            </a:r>
            <a:r>
              <a:rPr lang="ja-JP" altLang="en-US" sz="1400" dirty="0"/>
              <a:t>します。国の「小規模事業者持続化補助金」とは異なる、市の単独事業です</a:t>
            </a:r>
            <a:r>
              <a:rPr kumimoji="1" lang="ja-JP" altLang="en-US" sz="1400" dirty="0"/>
              <a:t>。</a:t>
            </a:r>
          </a:p>
        </p:txBody>
      </p:sp>
      <p:grpSp>
        <p:nvGrpSpPr>
          <p:cNvPr id="10" name="グループ化 9"/>
          <p:cNvGrpSpPr/>
          <p:nvPr/>
        </p:nvGrpSpPr>
        <p:grpSpPr>
          <a:xfrm>
            <a:off x="259638" y="2677598"/>
            <a:ext cx="6354785" cy="1808745"/>
            <a:chOff x="225046" y="5068820"/>
            <a:chExt cx="6354785" cy="1649999"/>
          </a:xfrm>
        </p:grpSpPr>
        <p:sp>
          <p:nvSpPr>
            <p:cNvPr id="25" name="正方形/長方形 24"/>
            <p:cNvSpPr/>
            <p:nvPr/>
          </p:nvSpPr>
          <p:spPr>
            <a:xfrm>
              <a:off x="225046" y="5366826"/>
              <a:ext cx="6354785" cy="1351993"/>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t>１）えびの市内の小規模事業者。（</a:t>
              </a:r>
              <a:r>
                <a:rPr lang="en-US" altLang="ja-JP" sz="1200" dirty="0"/>
                <a:t>※</a:t>
              </a:r>
              <a:r>
                <a:rPr lang="ja-JP" altLang="en-US" sz="1200" dirty="0"/>
                <a:t>１）（商工会会員、非会員を問わず、応募可能です。）</a:t>
              </a:r>
              <a:endParaRPr lang="en-US" altLang="ja-JP" sz="1200" dirty="0"/>
            </a:p>
            <a:p>
              <a:r>
                <a:rPr lang="ja-JP" altLang="en-US" sz="1200" dirty="0"/>
                <a:t>２）次の①～③のいずれかに取組むことにより、事業の継続・安定化が図られると認められる事業者。</a:t>
              </a:r>
              <a:endParaRPr lang="en-US" altLang="ja-JP" sz="1200" dirty="0"/>
            </a:p>
            <a:p>
              <a:r>
                <a:rPr lang="ja-JP" altLang="en-US" sz="1200" dirty="0"/>
                <a:t>　①　業務効率化（生産性向上）を図る事業</a:t>
              </a:r>
              <a:endParaRPr lang="en-US" altLang="ja-JP" sz="1200" dirty="0"/>
            </a:p>
            <a:p>
              <a:r>
                <a:rPr lang="ja-JP" altLang="en-US" sz="1200" dirty="0"/>
                <a:t>　②　売上向上（販路拡大等）を図る事業</a:t>
              </a:r>
              <a:endParaRPr lang="en-US" altLang="ja-JP" sz="1200" dirty="0"/>
            </a:p>
            <a:p>
              <a:r>
                <a:rPr lang="ja-JP" altLang="en-US" sz="1200" dirty="0"/>
                <a:t>　③　事業承継を図る事業</a:t>
              </a:r>
              <a:endParaRPr lang="en-US" altLang="ja-JP" sz="1200" dirty="0"/>
            </a:p>
            <a:p>
              <a:endParaRPr lang="ja-JP" altLang="ja-JP" sz="1200" dirty="0"/>
            </a:p>
          </p:txBody>
        </p:sp>
        <p:sp>
          <p:nvSpPr>
            <p:cNvPr id="29" name="正方形/長方形 28"/>
            <p:cNvSpPr/>
            <p:nvPr/>
          </p:nvSpPr>
          <p:spPr>
            <a:xfrm>
              <a:off x="225046" y="5068820"/>
              <a:ext cx="2266994" cy="3029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補助金申請の条件</a:t>
              </a:r>
              <a:r>
                <a:rPr kumimoji="1" lang="ja-JP" altLang="en-US" sz="1400" dirty="0"/>
                <a:t>　</a:t>
              </a:r>
              <a:endParaRPr kumimoji="1" lang="ja-JP" altLang="en-US" sz="1100" dirty="0"/>
            </a:p>
          </p:txBody>
        </p:sp>
      </p:grpSp>
      <p:sp>
        <p:nvSpPr>
          <p:cNvPr id="30" name="角丸四角形 29"/>
          <p:cNvSpPr/>
          <p:nvPr/>
        </p:nvSpPr>
        <p:spPr>
          <a:xfrm>
            <a:off x="225046" y="9396663"/>
            <a:ext cx="6389377" cy="418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t>本件に関するお問い合わせ先  ：  えびの市観光商工課</a:t>
            </a:r>
            <a:endParaRPr kumimoji="1" lang="en-US" altLang="ja-JP" sz="1400" dirty="0"/>
          </a:p>
          <a:p>
            <a:pPr algn="ctr"/>
            <a:r>
              <a:rPr kumimoji="1" lang="ja-JP" altLang="en-US" sz="1400" dirty="0"/>
              <a:t>　℡</a:t>
            </a:r>
            <a:r>
              <a:rPr kumimoji="1" lang="en-US" altLang="ja-JP" sz="1400" dirty="0"/>
              <a:t>0984-35-3728</a:t>
            </a:r>
            <a:r>
              <a:rPr kumimoji="1" lang="ja-JP" altLang="en-US" sz="1400" dirty="0"/>
              <a:t>　</a:t>
            </a:r>
            <a:r>
              <a:rPr lang="zh-CN" altLang="en-US" sz="1400" dirty="0">
                <a:latin typeface="ＭＳ Ｐゴシック" panose="020B0600070205080204" pitchFamily="50" charset="-128"/>
                <a:ea typeface="ＭＳ Ｐゴシック" panose="020B0600070205080204" pitchFamily="50" charset="-128"/>
              </a:rPr>
              <a:t>担当 </a:t>
            </a:r>
            <a:r>
              <a:rPr lang="ja-JP" altLang="en-US" sz="1400" dirty="0">
                <a:latin typeface="ＭＳ Ｐゴシック" panose="020B0600070205080204" pitchFamily="50" charset="-128"/>
              </a:rPr>
              <a:t>：　</a:t>
            </a:r>
            <a:r>
              <a:rPr lang="ja-JP" altLang="en-US" sz="1400" dirty="0">
                <a:solidFill>
                  <a:schemeClr val="tx1"/>
                </a:solidFill>
                <a:latin typeface="ＭＳ Ｐゴシック" panose="020B0600070205080204" pitchFamily="50" charset="-128"/>
              </a:rPr>
              <a:t>商工係</a:t>
            </a:r>
            <a:endParaRPr lang="en-US" altLang="zh-CN" sz="1400" dirty="0">
              <a:solidFill>
                <a:schemeClr val="tx1"/>
              </a:solidFill>
            </a:endParaRPr>
          </a:p>
        </p:txBody>
      </p:sp>
      <p:grpSp>
        <p:nvGrpSpPr>
          <p:cNvPr id="28" name="グループ化 27"/>
          <p:cNvGrpSpPr/>
          <p:nvPr/>
        </p:nvGrpSpPr>
        <p:grpSpPr>
          <a:xfrm>
            <a:off x="225046" y="5020514"/>
            <a:ext cx="6306861" cy="2644273"/>
            <a:chOff x="248378" y="7283872"/>
            <a:chExt cx="6306861" cy="2644273"/>
          </a:xfrm>
          <a:noFill/>
        </p:grpSpPr>
        <p:sp>
          <p:nvSpPr>
            <p:cNvPr id="33" name="正方形/長方形 32"/>
            <p:cNvSpPr/>
            <p:nvPr/>
          </p:nvSpPr>
          <p:spPr>
            <a:xfrm>
              <a:off x="248378" y="7283872"/>
              <a:ext cx="6087052" cy="302994"/>
            </a:xfrm>
            <a:prstGeom prst="rect">
              <a:avLst/>
            </a:prstGeom>
            <a:grp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　公募期間：令和６年６月５日（水）～令和６年７月５日（金）</a:t>
              </a:r>
              <a:endParaRPr kumimoji="1" lang="ja-JP" altLang="en-US" sz="1400" dirty="0"/>
            </a:p>
          </p:txBody>
        </p:sp>
        <p:sp>
          <p:nvSpPr>
            <p:cNvPr id="34" name="正方形/長方形 33"/>
            <p:cNvSpPr/>
            <p:nvPr/>
          </p:nvSpPr>
          <p:spPr>
            <a:xfrm>
              <a:off x="248378" y="7596259"/>
              <a:ext cx="6087052" cy="302994"/>
            </a:xfrm>
            <a:prstGeom prst="rect">
              <a:avLst/>
            </a:prstGeom>
            <a:grp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　事業期間：交付決定日（８月１日予定）～令和７年３月１４日（金）</a:t>
              </a:r>
              <a:endParaRPr kumimoji="1" lang="ja-JP" altLang="en-US" sz="1400" dirty="0"/>
            </a:p>
          </p:txBody>
        </p:sp>
        <p:sp>
          <p:nvSpPr>
            <p:cNvPr id="35" name="正方形/長方形 34"/>
            <p:cNvSpPr/>
            <p:nvPr/>
          </p:nvSpPr>
          <p:spPr>
            <a:xfrm>
              <a:off x="248378" y="7900970"/>
              <a:ext cx="6292963" cy="302994"/>
            </a:xfrm>
            <a:prstGeom prst="rect">
              <a:avLst/>
            </a:prstGeom>
            <a:grp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　申請方法：下記必要書類を記入し、えびの市観光商工課窓口に申請してください。</a:t>
              </a:r>
              <a:endParaRPr kumimoji="1" lang="ja-JP" altLang="en-US" sz="1400" dirty="0"/>
            </a:p>
          </p:txBody>
        </p:sp>
        <p:sp>
          <p:nvSpPr>
            <p:cNvPr id="36" name="正方形/長方形 35"/>
            <p:cNvSpPr/>
            <p:nvPr/>
          </p:nvSpPr>
          <p:spPr>
            <a:xfrm>
              <a:off x="248378" y="8256170"/>
              <a:ext cx="6306861" cy="1671975"/>
            </a:xfrm>
            <a:prstGeom prst="rect">
              <a:avLst/>
            </a:prstGeom>
            <a:grp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t>　必要書類</a:t>
              </a:r>
              <a:r>
                <a:rPr lang="ja-JP" altLang="en-US" sz="1400" dirty="0">
                  <a:sym typeface="Wingdings" panose="05000000000000000000" pitchFamily="2" charset="2"/>
                </a:rPr>
                <a:t>：（１）　補助金等交付申請書</a:t>
              </a:r>
              <a:endParaRPr lang="en-US" altLang="zh-TW" sz="1400" dirty="0">
                <a:sym typeface="Wingdings" panose="05000000000000000000" pitchFamily="2" charset="2"/>
              </a:endParaRPr>
            </a:p>
            <a:p>
              <a:r>
                <a:rPr lang="ja-JP" altLang="en-US" sz="1400" dirty="0">
                  <a:sym typeface="Wingdings" panose="05000000000000000000" pitchFamily="2" charset="2"/>
                </a:rPr>
                <a:t>　　　　　　　  （２）　小規模事業者事業計画書（様式第１号）</a:t>
              </a:r>
              <a:endParaRPr lang="en-US" altLang="ja-JP" sz="1400" dirty="0">
                <a:sym typeface="Wingdings" panose="05000000000000000000" pitchFamily="2" charset="2"/>
              </a:endParaRPr>
            </a:p>
            <a:p>
              <a:r>
                <a:rPr lang="ja-JP" altLang="en-US" sz="1400" dirty="0">
                  <a:sym typeface="Wingdings" panose="05000000000000000000" pitchFamily="2" charset="2"/>
                </a:rPr>
                <a:t>　　　　　　　  （３）　</a:t>
              </a:r>
              <a:r>
                <a:rPr lang="ja-JP" altLang="ja-JP" sz="1400" dirty="0"/>
                <a:t>店舗等の位置図</a:t>
              </a:r>
              <a:endParaRPr lang="en-US" altLang="ja-JP" sz="1400" dirty="0">
                <a:sym typeface="Wingdings" panose="05000000000000000000" pitchFamily="2" charset="2"/>
              </a:endParaRPr>
            </a:p>
            <a:p>
              <a:r>
                <a:rPr lang="ja-JP" altLang="en-US" sz="1400" dirty="0"/>
                <a:t>　　　　　　　  （４）　</a:t>
              </a:r>
              <a:r>
                <a:rPr lang="ja-JP" altLang="en-US" sz="1400" dirty="0">
                  <a:sym typeface="Wingdings" panose="05000000000000000000" pitchFamily="2" charset="2"/>
                </a:rPr>
                <a:t>工事又は購入の内容が分かる見積書等（写し）</a:t>
              </a:r>
              <a:endParaRPr lang="en-US" altLang="ja-JP" sz="1400" dirty="0">
                <a:sym typeface="Wingdings" panose="05000000000000000000" pitchFamily="2" charset="2"/>
              </a:endParaRPr>
            </a:p>
            <a:p>
              <a:r>
                <a:rPr lang="ja-JP" altLang="en-US" sz="1400" dirty="0"/>
                <a:t> 　　　　　 　　（５）　</a:t>
              </a:r>
              <a:r>
                <a:rPr lang="ja-JP" altLang="ja-JP" sz="1400" dirty="0"/>
                <a:t>現況写真</a:t>
              </a:r>
              <a:r>
                <a:rPr lang="ja-JP" altLang="en-US" sz="1400" dirty="0"/>
                <a:t>（店舗の外観含む）</a:t>
              </a:r>
              <a:endParaRPr lang="en-US" altLang="ja-JP" sz="1400" dirty="0"/>
            </a:p>
            <a:p>
              <a:r>
                <a:rPr lang="ja-JP" altLang="en-US" sz="1400" dirty="0"/>
                <a:t>　　　　　　　  （６）　納税確認に関する同意書</a:t>
              </a:r>
              <a:endParaRPr lang="en-US" altLang="ja-JP" sz="1400" dirty="0"/>
            </a:p>
            <a:p>
              <a:r>
                <a:rPr lang="ja-JP" altLang="en-US" sz="1400" dirty="0"/>
                <a:t>　　　　　　     （７）　小規模事業者チェックシート</a:t>
              </a:r>
              <a:endParaRPr lang="en-US" altLang="ja-JP" sz="1400" dirty="0"/>
            </a:p>
            <a:p>
              <a:r>
                <a:rPr lang="ja-JP" altLang="en-US" sz="1400" dirty="0"/>
                <a:t>　　　　　　 　 （８）　その他必要と認める書類</a:t>
              </a:r>
              <a:r>
                <a:rPr lang="ja-JP" altLang="ja-JP" sz="1400" dirty="0"/>
                <a:t>　　</a:t>
              </a:r>
              <a:r>
                <a:rPr lang="ja-JP" altLang="en-US" sz="1400" dirty="0"/>
                <a:t>　　　　　</a:t>
              </a:r>
              <a:endParaRPr lang="en-US" altLang="ja-JP" sz="1400" dirty="0">
                <a:sym typeface="Wingdings" panose="05000000000000000000" pitchFamily="2" charset="2"/>
              </a:endParaRPr>
            </a:p>
          </p:txBody>
        </p:sp>
      </p:grpSp>
      <p:sp>
        <p:nvSpPr>
          <p:cNvPr id="39" name="正方形/長方形 38"/>
          <p:cNvSpPr/>
          <p:nvPr/>
        </p:nvSpPr>
        <p:spPr>
          <a:xfrm>
            <a:off x="251607" y="2021466"/>
            <a:ext cx="6354786" cy="704703"/>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00" dirty="0">
                <a:solidFill>
                  <a:srgbClr val="000000"/>
                </a:solidFill>
                <a:latin typeface="ＭＳ 明朝" panose="02020609040205080304" pitchFamily="17" charset="-128"/>
                <a:ea typeface="ＭＳ 明朝" panose="02020609040205080304" pitchFamily="17" charset="-128"/>
              </a:rPr>
              <a:t>（</a:t>
            </a:r>
            <a:r>
              <a:rPr lang="en-US" altLang="ja-JP" sz="1000" dirty="0">
                <a:solidFill>
                  <a:srgbClr val="000000"/>
                </a:solidFill>
                <a:latin typeface="ＭＳ 明朝" panose="02020609040205080304" pitchFamily="17" charset="-128"/>
                <a:ea typeface="ＭＳ 明朝" panose="02020609040205080304" pitchFamily="17" charset="-128"/>
              </a:rPr>
              <a:t>※</a:t>
            </a:r>
            <a:r>
              <a:rPr lang="ja-JP" altLang="en-US" sz="1000" dirty="0">
                <a:solidFill>
                  <a:srgbClr val="000000"/>
                </a:solidFill>
                <a:latin typeface="ＭＳ 明朝" panose="02020609040205080304" pitchFamily="17" charset="-128"/>
                <a:ea typeface="ＭＳ 明朝" panose="02020609040205080304" pitchFamily="17" charset="-128"/>
              </a:rPr>
              <a:t>１）小規模事業者とは、「製造業その他の業種に属する事業を主たる事業として営む商工業者（会社＜企業組合・協業組合を含む＞および個人事業主）」であり、常時使用する従業員の数が２０人以下（卸売業、小売業、サービス業（宿泊業・娯楽業を除く）に属する事業を主たる事業として営む者については５人以下）の事業者です。</a:t>
            </a:r>
            <a:endParaRPr kumimoji="1" lang="ja-JP" altLang="en-US" sz="1000" dirty="0"/>
          </a:p>
        </p:txBody>
      </p:sp>
      <p:sp>
        <p:nvSpPr>
          <p:cNvPr id="40" name="正方形/長方形 39"/>
          <p:cNvSpPr/>
          <p:nvPr/>
        </p:nvSpPr>
        <p:spPr>
          <a:xfrm>
            <a:off x="259638" y="7814734"/>
            <a:ext cx="6453522" cy="13508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t>　留意事項：　</a:t>
            </a:r>
            <a:endParaRPr lang="en-US" altLang="ja-JP" sz="1200" dirty="0"/>
          </a:p>
          <a:p>
            <a:r>
              <a:rPr lang="ja-JP" altLang="en-US" sz="1200" dirty="0"/>
              <a:t>　□予算の範囲内で事業実施するため、補助率１／２以内、上限１００万円（販路拡大に要する経費の場合は５０万円）を下回る場合があります。</a:t>
            </a:r>
            <a:endParaRPr lang="en-US" altLang="ja-JP" sz="1200" dirty="0"/>
          </a:p>
          <a:p>
            <a:r>
              <a:rPr lang="ja-JP" altLang="en-US" sz="1200" dirty="0"/>
              <a:t>　□「審査の観点」に基づき、審査を実施し、応募事業者全員に、採択又は不採択の結果を通知します。</a:t>
            </a:r>
            <a:endParaRPr lang="en-US" altLang="ja-JP" sz="1200" dirty="0"/>
          </a:p>
          <a:p>
            <a:r>
              <a:rPr lang="ja-JP" altLang="en-US" sz="1200" dirty="0"/>
              <a:t>　□事業終了後、実績報告書、支払いが確認できる書類等を提出していただきます。</a:t>
            </a:r>
            <a:endParaRPr lang="en-US" altLang="ja-JP" sz="1200" dirty="0"/>
          </a:p>
          <a:p>
            <a:r>
              <a:rPr lang="ja-JP" altLang="en-US" sz="1200" dirty="0"/>
              <a:t>　□交付決定の内容又は条件等に違反したときは、交付決定の全部又は一部を取り消す場合があります。</a:t>
            </a:r>
            <a:endParaRPr lang="en-US" altLang="ja-JP" sz="1200" dirty="0"/>
          </a:p>
          <a:p>
            <a:r>
              <a:rPr lang="ja-JP" altLang="en-US" sz="1200" dirty="0"/>
              <a:t>　□</a:t>
            </a:r>
            <a:r>
              <a:rPr lang="ja-JP" altLang="en-US" sz="1200" b="1" dirty="0"/>
              <a:t>補助対象経費は、経費から消費税及び地方消費税を抜いた額となります。</a:t>
            </a:r>
            <a:endParaRPr lang="en-US" altLang="ja-JP" sz="1200" b="1" dirty="0"/>
          </a:p>
        </p:txBody>
      </p:sp>
      <p:sp>
        <p:nvSpPr>
          <p:cNvPr id="18" name="正方形/長方形 17"/>
          <p:cNvSpPr/>
          <p:nvPr/>
        </p:nvSpPr>
        <p:spPr>
          <a:xfrm>
            <a:off x="84616" y="4722827"/>
            <a:ext cx="6483078" cy="297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n w="0"/>
                <a:solidFill>
                  <a:srgbClr val="FF0000"/>
                </a:solidFill>
                <a:effectLst>
                  <a:outerShdw blurRad="38100" dist="19050" dir="2700000" algn="tl" rotWithShape="0">
                    <a:schemeClr val="dk1">
                      <a:alpha val="40000"/>
                    </a:schemeClr>
                  </a:outerShdw>
                </a:effectLst>
              </a:rPr>
              <a:t>　　　　　　　　　　　　　　　　　</a:t>
            </a:r>
            <a:r>
              <a:rPr lang="ja-JP" altLang="en-US" sz="1400" b="1" dirty="0">
                <a:ln w="0"/>
                <a:solidFill>
                  <a:srgbClr val="FF0000"/>
                </a:solidFill>
                <a:effectLst>
                  <a:outerShdw blurRad="38100" dist="19050" dir="2700000" algn="tl" rotWithShape="0">
                    <a:schemeClr val="dk1">
                      <a:alpha val="40000"/>
                    </a:schemeClr>
                  </a:outerShdw>
                </a:effectLst>
              </a:rPr>
              <a:t>　（販路拡大に要する経費の場合は上限５０万円）</a:t>
            </a:r>
            <a:endParaRPr kumimoji="1" lang="ja-JP" altLang="en-US" sz="1400" b="1" dirty="0">
              <a:solidFill>
                <a:srgbClr val="FF0000"/>
              </a:solidFill>
            </a:endParaRPr>
          </a:p>
        </p:txBody>
      </p:sp>
      <p:sp>
        <p:nvSpPr>
          <p:cNvPr id="26" name="正方形/長方形 25"/>
          <p:cNvSpPr/>
          <p:nvPr/>
        </p:nvSpPr>
        <p:spPr>
          <a:xfrm>
            <a:off x="111218" y="4487427"/>
            <a:ext cx="6429874" cy="3540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ln w="0"/>
                <a:solidFill>
                  <a:srgbClr val="FF0000"/>
                </a:solidFill>
                <a:effectLst>
                  <a:outerShdw blurRad="38100" dist="19050" dir="2700000" algn="tl" rotWithShape="0">
                    <a:schemeClr val="dk1">
                      <a:alpha val="40000"/>
                    </a:schemeClr>
                  </a:outerShdw>
                </a:effectLst>
              </a:rPr>
              <a:t>　補助率及び補助限度額： 　補助対象経費の１／２以内　上限１００万円</a:t>
            </a:r>
            <a:endParaRPr kumimoji="1" lang="ja-JP" altLang="en-US" sz="1600" b="1" dirty="0">
              <a:solidFill>
                <a:srgbClr val="FF0000"/>
              </a:solidFill>
            </a:endParaRPr>
          </a:p>
        </p:txBody>
      </p:sp>
    </p:spTree>
    <p:extLst>
      <p:ext uri="{BB962C8B-B14F-4D97-AF65-F5344CB8AC3E}">
        <p14:creationId xmlns:p14="http://schemas.microsoft.com/office/powerpoint/2010/main" val="2914706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6725" y="370273"/>
            <a:ext cx="6304550" cy="4455766"/>
          </a:xfrm>
          <a:ln>
            <a:solidFill>
              <a:schemeClr val="tx1"/>
            </a:solidFill>
            <a:prstDash val="dashDot"/>
          </a:ln>
        </p:spPr>
        <p:txBody>
          <a:bodyPr>
            <a:normAutofit fontScale="90000"/>
          </a:bodyPr>
          <a:lstStyle/>
          <a:p>
            <a:r>
              <a:rPr lang="en-US" altLang="ja-JP" sz="1050" dirty="0"/>
              <a:t>【</a:t>
            </a:r>
            <a:r>
              <a:rPr lang="ja-JP" altLang="en-US" sz="1050" dirty="0"/>
              <a:t>基礎審査</a:t>
            </a:r>
            <a:r>
              <a:rPr lang="en-US" altLang="ja-JP" sz="1050" dirty="0"/>
              <a:t>】</a:t>
            </a:r>
            <a:br>
              <a:rPr lang="en-US" altLang="ja-JP" sz="1050" dirty="0"/>
            </a:br>
            <a:r>
              <a:rPr lang="ja-JP" altLang="en-US" sz="1050" dirty="0"/>
              <a:t>①事業の趣旨・目的</a:t>
            </a:r>
            <a:br>
              <a:rPr lang="en-US" altLang="ja-JP" sz="1050" dirty="0"/>
            </a:br>
            <a:r>
              <a:rPr lang="ja-JP" altLang="en-US" sz="1050" dirty="0"/>
              <a:t>◇市内商工業者等の経営の維持安定及び地域経済の振興に資する事業と認められるか。</a:t>
            </a:r>
            <a:br>
              <a:rPr lang="en-US" altLang="ja-JP" sz="1050" dirty="0"/>
            </a:br>
            <a:r>
              <a:rPr lang="ja-JP" altLang="en-US" sz="1050" dirty="0"/>
              <a:t>◇業務効率化（生産性向上）、売上向上（販路拡大等）</a:t>
            </a:r>
            <a:r>
              <a:rPr lang="en-US" altLang="ja-JP" sz="1050" dirty="0"/>
              <a:t>,</a:t>
            </a:r>
            <a:r>
              <a:rPr lang="ja-JP" altLang="en-US" sz="1050" dirty="0"/>
              <a:t>又は事業承継が見込まれる事業として認められるか。</a:t>
            </a:r>
            <a:br>
              <a:rPr lang="en-US" altLang="ja-JP" sz="1050" dirty="0"/>
            </a:br>
            <a:r>
              <a:rPr lang="ja-JP" altLang="en-US" sz="1050" dirty="0"/>
              <a:t>◇見込まれる取引または業務効率化の方法等に具体性があるか。</a:t>
            </a:r>
            <a:br>
              <a:rPr lang="en-US" altLang="ja-JP" sz="1050" dirty="0"/>
            </a:br>
            <a:br>
              <a:rPr lang="en-US" altLang="ja-JP" sz="1050" dirty="0"/>
            </a:br>
            <a:r>
              <a:rPr lang="ja-JP" altLang="en-US" sz="1050" dirty="0"/>
              <a:t> ②事業終了後の展望</a:t>
            </a:r>
            <a:br>
              <a:rPr lang="en-US" altLang="ja-JP" sz="1050" dirty="0"/>
            </a:br>
            <a:r>
              <a:rPr lang="ja-JP" altLang="en-US" sz="1050" dirty="0"/>
              <a:t>◇事業終了後に、新たな取引の開始や取引の拡大、又は生産性向上が見込まれる事業として認められるか。</a:t>
            </a:r>
            <a:br>
              <a:rPr lang="en-US" altLang="ja-JP" sz="1050" dirty="0"/>
            </a:br>
            <a:r>
              <a:rPr lang="ja-JP" altLang="en-US" sz="1050" dirty="0"/>
              <a:t>◇事業終了後の事業展開の計画について、実現可能性が高いものとなっているか。</a:t>
            </a:r>
            <a:br>
              <a:rPr lang="en-US" altLang="ja-JP" sz="1050" dirty="0"/>
            </a:br>
            <a:r>
              <a:rPr lang="ja-JP" altLang="en-US" sz="1050" dirty="0"/>
              <a:t>◇市内企業等への波及効果があるか。</a:t>
            </a:r>
            <a:br>
              <a:rPr lang="en-US" altLang="ja-JP" sz="1050" dirty="0"/>
            </a:br>
            <a:r>
              <a:rPr lang="ja-JP" altLang="en-US" sz="1050" dirty="0"/>
              <a:t>◇事業計画は、経営計画の今後の方針・目標を達成するために必要かつ有効なものか。</a:t>
            </a:r>
            <a:br>
              <a:rPr lang="en-US" altLang="ja-JP" sz="1050" dirty="0"/>
            </a:br>
            <a:br>
              <a:rPr lang="ja-JP" altLang="en-US" sz="1050" dirty="0"/>
            </a:br>
            <a:r>
              <a:rPr lang="ja-JP" altLang="en-US" sz="1050" dirty="0"/>
              <a:t>③事業の実施計画</a:t>
            </a:r>
            <a:br>
              <a:rPr lang="en-US" altLang="ja-JP" sz="1050" dirty="0"/>
            </a:br>
            <a:r>
              <a:rPr lang="ja-JP" altLang="en-US" sz="1050" dirty="0"/>
              <a:t>◇事業計画は、経営資源・技術資源等からみて適当であるか。</a:t>
            </a:r>
            <a:br>
              <a:rPr lang="en-US" altLang="ja-JP" sz="1050" dirty="0"/>
            </a:br>
            <a:r>
              <a:rPr lang="ja-JP" altLang="en-US" sz="1050" dirty="0"/>
              <a:t>◇事業内容が自社や自社の提供する商品・サービスの強みを適切に把握しているか。</a:t>
            </a:r>
            <a:br>
              <a:rPr lang="ja-JP" altLang="en-US" sz="1050" dirty="0"/>
            </a:br>
            <a:r>
              <a:rPr lang="ja-JP" altLang="en-US" sz="1050" dirty="0"/>
              <a:t>◇経営方針・目標と今後のプランは、対象となる市場（商圏）の特性を踏まえているか。</a:t>
            </a:r>
            <a:br>
              <a:rPr lang="en-US" altLang="ja-JP" sz="1050" dirty="0"/>
            </a:br>
            <a:r>
              <a:rPr lang="ja-JP" altLang="en-US" sz="1050" dirty="0"/>
              <a:t>◇事業内容に見合った事業推進体制が整っているか。</a:t>
            </a:r>
            <a:br>
              <a:rPr lang="en-US" altLang="ja-JP" sz="1050" dirty="0"/>
            </a:br>
            <a:br>
              <a:rPr lang="en-US" altLang="ja-JP" sz="1050" dirty="0"/>
            </a:br>
            <a:r>
              <a:rPr lang="en-US" altLang="ja-JP" sz="1050" dirty="0"/>
              <a:t>【</a:t>
            </a:r>
            <a:r>
              <a:rPr lang="ja-JP" altLang="en-US" sz="1050" dirty="0"/>
              <a:t>加点審査</a:t>
            </a:r>
            <a:r>
              <a:rPr lang="en-US" altLang="ja-JP" sz="1050" dirty="0"/>
              <a:t>】</a:t>
            </a:r>
            <a:br>
              <a:rPr lang="ja-JP" altLang="en-US" sz="1050" dirty="0"/>
            </a:br>
            <a:r>
              <a:rPr lang="ja-JP" altLang="en-US" sz="1050" dirty="0"/>
              <a:t>（Ａ）より難易度が高く、事業申請に労力を要する全国版の「小規模事業者持続化補助金」（平成</a:t>
            </a:r>
            <a:r>
              <a:rPr lang="ja-JP" altLang="en-US" sz="1050" dirty="0">
                <a:latin typeface="+mj-ea"/>
              </a:rPr>
              <a:t>２８</a:t>
            </a:r>
            <a:r>
              <a:rPr lang="ja-JP" altLang="en-US" sz="1050" dirty="0"/>
              <a:t>年度補正以降すべて）について、チャレンジを応援する観点から、申請をして不採択となった事業者であるか。</a:t>
            </a:r>
            <a:br>
              <a:rPr lang="en-US" altLang="ja-JP" sz="1050" dirty="0"/>
            </a:br>
            <a:r>
              <a:rPr lang="ja-JP" altLang="en-US" sz="1050" dirty="0"/>
              <a:t>（Ｂ）事業承継の円滑化に資する取組を重点支援する観点から、後継者候補が中心となって補助事業を実施する事業者であるか。将来の事業承継も見据えた経営を重点支援する観点から、今後の事業承継に向けた（事業承継計画）を作成し、申請時に提出した事業者であるか。</a:t>
            </a:r>
            <a:br>
              <a:rPr lang="en-US" altLang="ja-JP" sz="1050" dirty="0"/>
            </a:br>
            <a:r>
              <a:rPr lang="ja-JP" altLang="en-US" sz="1050" dirty="0"/>
              <a:t>（Ｃ）生産性向上に向けた取組を通じて「生産性革命」の実現を図ろうとする事業者を重点支援する観点から、「生産性向上特別措置法」に基づき「先端設備等導入計画」の認定を申請する意志のある事業者であるか。</a:t>
            </a:r>
            <a:br>
              <a:rPr lang="en-US" altLang="ja-JP" sz="1050" dirty="0"/>
            </a:br>
            <a:r>
              <a:rPr lang="ja-JP" altLang="en-US" sz="1050" dirty="0"/>
              <a:t>（Ｄ）既に、生産性の向上（経営力強化）の取組を実際に行っている事業者を重点支援する観点から、</a:t>
            </a:r>
            <a:r>
              <a:rPr lang="ja-JP" altLang="en-US" sz="1050" dirty="0">
                <a:latin typeface="+mj-ea"/>
              </a:rPr>
              <a:t>２０２４</a:t>
            </a:r>
            <a:r>
              <a:rPr lang="ja-JP" altLang="en-US" sz="1050" dirty="0"/>
              <a:t>年５月３１日までに「経営力向上計画」の認定を受けている事業者であるか。	</a:t>
            </a:r>
            <a:br>
              <a:rPr lang="en-US" altLang="ja-JP" sz="1050" dirty="0"/>
            </a:br>
            <a:r>
              <a:rPr lang="ja-JP" altLang="en-US" sz="1050" dirty="0"/>
              <a:t>（Ｅ）自然災害の発生や感染症の拡大等の緊急事態に際して事業を継続するため、事業継続力強化計画又は事業継続計画（</a:t>
            </a:r>
            <a:r>
              <a:rPr lang="en-US" altLang="ja-JP" sz="1050" dirty="0"/>
              <a:t>BCP</a:t>
            </a:r>
            <a:r>
              <a:rPr lang="ja-JP" altLang="en-US" sz="1050" dirty="0"/>
              <a:t>）を策定済み又は策定中か。</a:t>
            </a:r>
            <a:br>
              <a:rPr lang="en-US" altLang="ja-JP" sz="1050" dirty="0"/>
            </a:br>
            <a:r>
              <a:rPr lang="ja-JP" altLang="en-US" sz="1050" dirty="0"/>
              <a:t>（Ｆ）直近の２カ年度内に、経営者及び従業員の資質向上に資する研修等を実施、又は商工会やえびの市等の主催する研修等への参加実績があるか。</a:t>
            </a:r>
            <a:endParaRPr kumimoji="1" lang="ja-JP" altLang="en-US" sz="1050" dirty="0"/>
          </a:p>
        </p:txBody>
      </p:sp>
      <p:sp>
        <p:nvSpPr>
          <p:cNvPr id="4" name="正方形/長方形 3"/>
          <p:cNvSpPr/>
          <p:nvPr/>
        </p:nvSpPr>
        <p:spPr>
          <a:xfrm>
            <a:off x="276725" y="49609"/>
            <a:ext cx="1845888" cy="3321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審査の観点</a:t>
            </a:r>
            <a:r>
              <a:rPr kumimoji="1" lang="ja-JP" altLang="en-US" sz="1400" dirty="0"/>
              <a:t>　</a:t>
            </a:r>
            <a:endParaRPr kumimoji="1" lang="ja-JP" altLang="en-US" sz="1100" dirty="0"/>
          </a:p>
        </p:txBody>
      </p:sp>
      <p:sp>
        <p:nvSpPr>
          <p:cNvPr id="5" name="正方形/長方形 4"/>
          <p:cNvSpPr/>
          <p:nvPr/>
        </p:nvSpPr>
        <p:spPr>
          <a:xfrm>
            <a:off x="2204856" y="4979928"/>
            <a:ext cx="2150231" cy="3321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t>事業のスキーム</a:t>
            </a:r>
            <a:r>
              <a:rPr kumimoji="1" lang="ja-JP" altLang="en-US" sz="1400" dirty="0"/>
              <a:t>　</a:t>
            </a:r>
            <a:endParaRPr kumimoji="1" lang="ja-JP" altLang="en-US" sz="1100" dirty="0"/>
          </a:p>
        </p:txBody>
      </p:sp>
      <p:grpSp>
        <p:nvGrpSpPr>
          <p:cNvPr id="7" name="Group 1"/>
          <p:cNvGrpSpPr>
            <a:grpSpLocks noChangeAspect="1"/>
          </p:cNvGrpSpPr>
          <p:nvPr/>
        </p:nvGrpSpPr>
        <p:grpSpPr bwMode="auto">
          <a:xfrm>
            <a:off x="255184" y="5438861"/>
            <a:ext cx="6278285" cy="4222676"/>
            <a:chOff x="2091" y="1642"/>
            <a:chExt cx="8339" cy="10260"/>
          </a:xfrm>
        </p:grpSpPr>
        <p:sp>
          <p:nvSpPr>
            <p:cNvPr id="8" name="AutoShape 40"/>
            <p:cNvSpPr>
              <a:spLocks noChangeAspect="1" noChangeArrowheads="1" noTextEdit="1"/>
            </p:cNvSpPr>
            <p:nvPr/>
          </p:nvSpPr>
          <p:spPr bwMode="auto">
            <a:xfrm>
              <a:off x="2152" y="1697"/>
              <a:ext cx="8121" cy="920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 name="Rectangle 39"/>
            <p:cNvSpPr>
              <a:spLocks noChangeArrowheads="1"/>
            </p:cNvSpPr>
            <p:nvPr/>
          </p:nvSpPr>
          <p:spPr bwMode="auto">
            <a:xfrm>
              <a:off x="7875" y="1698"/>
              <a:ext cx="2549" cy="1020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0" name="Rectangle 38"/>
            <p:cNvSpPr>
              <a:spLocks noChangeArrowheads="1"/>
            </p:cNvSpPr>
            <p:nvPr/>
          </p:nvSpPr>
          <p:spPr bwMode="auto">
            <a:xfrm>
              <a:off x="2091" y="1697"/>
              <a:ext cx="2280" cy="1020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p>
          </p:txBody>
        </p:sp>
        <p:sp>
          <p:nvSpPr>
            <p:cNvPr id="11" name="AutoShape 37"/>
            <p:cNvSpPr>
              <a:spLocks noChangeArrowheads="1"/>
            </p:cNvSpPr>
            <p:nvPr/>
          </p:nvSpPr>
          <p:spPr bwMode="auto">
            <a:xfrm>
              <a:off x="4222" y="5428"/>
              <a:ext cx="4256" cy="1532"/>
            </a:xfrm>
            <a:prstGeom prst="rightArrow">
              <a:avLst>
                <a:gd name="adj1" fmla="val 100000"/>
                <a:gd name="adj2" fmla="val 49415"/>
              </a:avLst>
            </a:prstGeom>
            <a:solidFill>
              <a:srgbClr val="FFFF00"/>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2" name="Line 36"/>
            <p:cNvSpPr>
              <a:spLocks noChangeShapeType="1"/>
            </p:cNvSpPr>
            <p:nvPr/>
          </p:nvSpPr>
          <p:spPr bwMode="auto">
            <a:xfrm flipH="1">
              <a:off x="4077" y="5029"/>
              <a:ext cx="4100" cy="1"/>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Text Box 35"/>
            <p:cNvSpPr txBox="1">
              <a:spLocks noChangeArrowheads="1"/>
            </p:cNvSpPr>
            <p:nvPr/>
          </p:nvSpPr>
          <p:spPr bwMode="auto">
            <a:xfrm>
              <a:off x="4572" y="4599"/>
              <a:ext cx="321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交付決定通知書</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4" name="Text Box 34"/>
            <p:cNvSpPr txBox="1">
              <a:spLocks noChangeArrowheads="1"/>
            </p:cNvSpPr>
            <p:nvPr/>
          </p:nvSpPr>
          <p:spPr bwMode="auto">
            <a:xfrm>
              <a:off x="4589" y="10861"/>
              <a:ext cx="3215"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補助金の支払い</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5" name="AutoShape 33"/>
            <p:cNvSpPr>
              <a:spLocks noChangeArrowheads="1"/>
            </p:cNvSpPr>
            <p:nvPr/>
          </p:nvSpPr>
          <p:spPr bwMode="auto">
            <a:xfrm>
              <a:off x="4222" y="3003"/>
              <a:ext cx="4256" cy="1413"/>
            </a:xfrm>
            <a:prstGeom prst="rightArrow">
              <a:avLst>
                <a:gd name="adj1" fmla="val 100000"/>
                <a:gd name="adj2" fmla="val 53625"/>
              </a:avLst>
            </a:prstGeom>
            <a:solidFill>
              <a:srgbClr val="FFFF00"/>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6" name="Text Box 32"/>
            <p:cNvSpPr txBox="1">
              <a:spLocks noChangeArrowheads="1"/>
            </p:cNvSpPr>
            <p:nvPr/>
          </p:nvSpPr>
          <p:spPr bwMode="auto">
            <a:xfrm>
              <a:off x="4486" y="3065"/>
              <a:ext cx="3171" cy="1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lvl1pPr indent="603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0325"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交付申請書</a:t>
              </a:r>
              <a:endParaRPr kumimoji="0" lang="ja-JP" altLang="ja-JP" sz="600" b="0" i="0" u="none" strike="noStrike" cap="none" normalizeH="0" baseline="0" dirty="0">
                <a:ln>
                  <a:noFill/>
                </a:ln>
                <a:solidFill>
                  <a:schemeClr val="tx1"/>
                </a:solidFill>
                <a:effectLst/>
              </a:endParaRPr>
            </a:p>
            <a:p>
              <a:pPr marL="0" marR="0" lvl="0" indent="60325" algn="l" defTabSz="914400" rtl="0" eaLnBrk="0" fontAlgn="base" latinLnBrk="0" hangingPunct="0">
                <a:lnSpc>
                  <a:spcPct val="100000"/>
                </a:lnSpc>
                <a:spcBef>
                  <a:spcPct val="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添付</a:t>
              </a:r>
              <a:r>
                <a:rPr kumimoji="0" lang="en-US"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kumimoji="0" lang="ja-JP" altLang="en-US" sz="600" b="0" i="0" u="none" strike="noStrike" cap="none" normalizeH="0" baseline="0" dirty="0">
                <a:ln>
                  <a:noFill/>
                </a:ln>
                <a:solidFill>
                  <a:schemeClr val="tx1"/>
                </a:solidFill>
                <a:effectLst/>
              </a:endParaRPr>
            </a:p>
            <a:p>
              <a:pPr marL="0" marR="0" lvl="0" indent="60325"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事業計画書</a:t>
              </a:r>
              <a:endParaRPr kumimoji="0" lang="ja-JP" altLang="en-US" sz="600" b="0" i="0" u="none" strike="noStrike" cap="none" normalizeH="0" baseline="0" dirty="0">
                <a:ln>
                  <a:noFill/>
                </a:ln>
                <a:solidFill>
                  <a:schemeClr val="tx1"/>
                </a:solidFill>
                <a:effectLst/>
              </a:endParaRPr>
            </a:p>
            <a:p>
              <a:pPr marL="0" marR="0" lvl="0" indent="60325"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見積書など</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17" name="AutoShape 31"/>
            <p:cNvSpPr>
              <a:spLocks noChangeArrowheads="1"/>
            </p:cNvSpPr>
            <p:nvPr/>
          </p:nvSpPr>
          <p:spPr bwMode="auto">
            <a:xfrm rot="5400000">
              <a:off x="1700" y="6154"/>
              <a:ext cx="2662" cy="1315"/>
            </a:xfrm>
            <a:prstGeom prst="notchedRightArrow">
              <a:avLst>
                <a:gd name="adj1" fmla="val 99565"/>
                <a:gd name="adj2" fmla="val 26091"/>
              </a:avLst>
            </a:prstGeom>
            <a:solidFill>
              <a:srgbClr val="FFFF00"/>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8" name="Text Box 30"/>
            <p:cNvSpPr txBox="1">
              <a:spLocks noChangeArrowheads="1"/>
            </p:cNvSpPr>
            <p:nvPr/>
          </p:nvSpPr>
          <p:spPr bwMode="auto">
            <a:xfrm>
              <a:off x="2551" y="6109"/>
              <a:ext cx="716" cy="1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lIns="63151" tIns="7557" rIns="63151" bIns="7557" numCol="1" anchor="t" anchorCtr="0" compatLnSpc="1">
              <a:prstTxWarp prst="textNoShape">
                <a:avLst/>
              </a:prstTxWarp>
            </a:bodyPr>
            <a:lstStyle/>
            <a:p>
              <a:pPr marL="0" marR="0" lvl="0" indent="0" algn="dist"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事業実施</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9" name="Line 29"/>
            <p:cNvSpPr>
              <a:spLocks noChangeShapeType="1"/>
            </p:cNvSpPr>
            <p:nvPr/>
          </p:nvSpPr>
          <p:spPr bwMode="auto">
            <a:xfrm flipH="1">
              <a:off x="4101" y="7562"/>
              <a:ext cx="4100" cy="1"/>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Text Box 28"/>
            <p:cNvSpPr txBox="1">
              <a:spLocks noChangeArrowheads="1"/>
            </p:cNvSpPr>
            <p:nvPr/>
          </p:nvSpPr>
          <p:spPr bwMode="auto">
            <a:xfrm>
              <a:off x="2152" y="1698"/>
              <a:ext cx="2318" cy="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300" b="0" i="0" u="sng" strike="noStrike" cap="none" normalizeH="0" baseline="0">
                  <a:ln>
                    <a:noFill/>
                  </a:ln>
                  <a:solidFill>
                    <a:schemeClr val="tx1"/>
                  </a:solidFill>
                  <a:effectLst/>
                  <a:latin typeface="HG創英角ｺﾞｼｯｸUB" panose="020B0909000000000000" pitchFamily="49" charset="-128"/>
                  <a:ea typeface="HG創英角ｺﾞｼｯｸUB" panose="020B0909000000000000" pitchFamily="49" charset="-128"/>
                  <a:cs typeface="Times New Roman" panose="02020603050405020304" pitchFamily="18" charset="0"/>
                </a:rPr>
                <a:t>申請事業者</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1" name="Text Box 27"/>
            <p:cNvSpPr txBox="1">
              <a:spLocks noChangeArrowheads="1"/>
            </p:cNvSpPr>
            <p:nvPr/>
          </p:nvSpPr>
          <p:spPr bwMode="auto">
            <a:xfrm>
              <a:off x="8047" y="1782"/>
              <a:ext cx="2302" cy="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300" b="0" i="0" u="sng"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cs typeface="Times New Roman" panose="02020603050405020304" pitchFamily="18" charset="0"/>
                </a:rPr>
                <a:t>えびの</a:t>
              </a:r>
              <a:r>
                <a:rPr kumimoji="0" lang="ja-JP" altLang="ja-JP" sz="1300" b="0" i="0" u="sng"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cs typeface="Times New Roman" panose="02020603050405020304" pitchFamily="18" charset="0"/>
                </a:rPr>
                <a:t>市</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2" name="Line 26"/>
            <p:cNvSpPr>
              <a:spLocks noChangeShapeType="1"/>
            </p:cNvSpPr>
            <p:nvPr/>
          </p:nvSpPr>
          <p:spPr bwMode="auto">
            <a:xfrm flipH="1" flipV="1">
              <a:off x="4101" y="11441"/>
              <a:ext cx="4125" cy="22"/>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Text Box 25"/>
            <p:cNvSpPr txBox="1">
              <a:spLocks noChangeArrowheads="1"/>
            </p:cNvSpPr>
            <p:nvPr/>
          </p:nvSpPr>
          <p:spPr bwMode="auto">
            <a:xfrm>
              <a:off x="4470" y="8731"/>
              <a:ext cx="3215" cy="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確定通知書</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4" name="Text Box 24"/>
            <p:cNvSpPr txBox="1">
              <a:spLocks noChangeArrowheads="1"/>
            </p:cNvSpPr>
            <p:nvPr/>
          </p:nvSpPr>
          <p:spPr bwMode="auto">
            <a:xfrm>
              <a:off x="3768" y="3542"/>
              <a:ext cx="500"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①</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5" name="Text Box 23"/>
            <p:cNvSpPr txBox="1">
              <a:spLocks noChangeArrowheads="1"/>
            </p:cNvSpPr>
            <p:nvPr/>
          </p:nvSpPr>
          <p:spPr bwMode="auto">
            <a:xfrm>
              <a:off x="8678" y="4850"/>
              <a:ext cx="1315" cy="4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交付決定</a:t>
              </a:r>
              <a:endParaRPr kumimoji="0" lang="ja-JP" altLang="ja-JP" sz="1200" b="0" i="0" u="none" strike="noStrike" cap="none" normalizeH="0" baseline="0" dirty="0">
                <a:ln>
                  <a:noFill/>
                </a:ln>
                <a:solidFill>
                  <a:schemeClr val="tx1"/>
                </a:solidFill>
                <a:effectLst/>
                <a:latin typeface="Arial" panose="020B0604020202020204" pitchFamily="34" charset="0"/>
              </a:endParaRPr>
            </a:p>
          </p:txBody>
        </p:sp>
        <p:sp>
          <p:nvSpPr>
            <p:cNvPr id="26" name="Text Box 22"/>
            <p:cNvSpPr txBox="1">
              <a:spLocks noChangeArrowheads="1"/>
            </p:cNvSpPr>
            <p:nvPr/>
          </p:nvSpPr>
          <p:spPr bwMode="auto">
            <a:xfrm>
              <a:off x="8678" y="3481"/>
              <a:ext cx="1315" cy="51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審</a:t>
              </a:r>
              <a:r>
                <a:rPr kumimoji="0"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査</a:t>
              </a:r>
              <a:endParaRPr kumimoji="0" lang="ja-JP" altLang="ja-JP" sz="1200" b="0" i="0" u="none" strike="noStrike" cap="none" normalizeH="0" baseline="0" dirty="0">
                <a:ln>
                  <a:noFill/>
                </a:ln>
                <a:solidFill>
                  <a:schemeClr val="tx1"/>
                </a:solidFill>
                <a:effectLst/>
                <a:latin typeface="Arial" panose="020B0604020202020204" pitchFamily="34" charset="0"/>
              </a:endParaRPr>
            </a:p>
          </p:txBody>
        </p:sp>
        <p:sp>
          <p:nvSpPr>
            <p:cNvPr id="27" name="Line 21"/>
            <p:cNvSpPr>
              <a:spLocks noChangeShapeType="1"/>
            </p:cNvSpPr>
            <p:nvPr/>
          </p:nvSpPr>
          <p:spPr bwMode="auto">
            <a:xfrm flipH="1">
              <a:off x="9288" y="4049"/>
              <a:ext cx="0" cy="80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Text Box 20"/>
            <p:cNvSpPr txBox="1">
              <a:spLocks noChangeArrowheads="1"/>
            </p:cNvSpPr>
            <p:nvPr/>
          </p:nvSpPr>
          <p:spPr bwMode="auto">
            <a:xfrm>
              <a:off x="8227" y="9696"/>
              <a:ext cx="501" cy="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⑥</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9" name="Text Box 19"/>
            <p:cNvSpPr txBox="1">
              <a:spLocks noChangeArrowheads="1"/>
            </p:cNvSpPr>
            <p:nvPr/>
          </p:nvSpPr>
          <p:spPr bwMode="auto">
            <a:xfrm>
              <a:off x="8227" y="4807"/>
              <a:ext cx="501" cy="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②</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0" name="Text Box 18"/>
            <p:cNvSpPr txBox="1">
              <a:spLocks noChangeArrowheads="1"/>
            </p:cNvSpPr>
            <p:nvPr/>
          </p:nvSpPr>
          <p:spPr bwMode="auto">
            <a:xfrm>
              <a:off x="8227" y="11139"/>
              <a:ext cx="501" cy="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⑧</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1" name="Text Box 17"/>
            <p:cNvSpPr txBox="1">
              <a:spLocks noChangeArrowheads="1"/>
            </p:cNvSpPr>
            <p:nvPr/>
          </p:nvSpPr>
          <p:spPr bwMode="auto">
            <a:xfrm>
              <a:off x="8128" y="2531"/>
              <a:ext cx="2302" cy="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724" tIns="38862" rIns="77724" bIns="3886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chemeClr val="tx1"/>
                  </a:solidFill>
                  <a:effectLst/>
                  <a:latin typeface="ＭＳ 明朝" panose="02020609040205080304" pitchFamily="17" charset="-128"/>
                  <a:ea typeface="ＭＳ ゴシック" panose="020B0609070205080204" pitchFamily="49" charset="-128"/>
                  <a:cs typeface="Times New Roman" panose="02020603050405020304" pitchFamily="18" charset="0"/>
                </a:rPr>
                <a:t>【提出先】</a:t>
              </a:r>
              <a:endParaRPr kumimoji="0" lang="ja-JP" altLang="ja-JP"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ＭＳ 明朝" panose="02020609040205080304" pitchFamily="17" charset="-128"/>
                  <a:ea typeface="ＭＳ ゴシック" panose="020B0609070205080204" pitchFamily="49" charset="-128"/>
                  <a:cs typeface="Times New Roman" panose="02020603050405020304" pitchFamily="18" charset="0"/>
                </a:rPr>
                <a:t>観光商工課</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2" name="Text Box 16"/>
            <p:cNvSpPr txBox="1">
              <a:spLocks noChangeArrowheads="1"/>
            </p:cNvSpPr>
            <p:nvPr/>
          </p:nvSpPr>
          <p:spPr bwMode="auto">
            <a:xfrm>
              <a:off x="4674" y="1642"/>
              <a:ext cx="2856" cy="1075"/>
            </a:xfrm>
            <a:prstGeom prst="rect">
              <a:avLst/>
            </a:prstGeom>
            <a:solidFill>
              <a:srgbClr val="FFFFFF"/>
            </a:solidFill>
            <a:ln w="9525">
              <a:solidFill>
                <a:srgbClr val="000000"/>
              </a:solidFill>
              <a:miter lim="800000"/>
              <a:headEnd/>
              <a:tailEnd/>
            </a:ln>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【公募</a:t>
              </a:r>
              <a:r>
                <a:rPr kumimoji="0"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期間</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kumimoji="0" lang="ja-JP" altLang="ja-JP"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６</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kumimoji="0"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５</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a:t>
              </a:r>
              <a:r>
                <a:rPr kumimoji="0"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７</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kumimoji="0"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５</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3" name="Text Box 15"/>
            <p:cNvSpPr txBox="1">
              <a:spLocks noChangeArrowheads="1"/>
            </p:cNvSpPr>
            <p:nvPr/>
          </p:nvSpPr>
          <p:spPr bwMode="auto">
            <a:xfrm>
              <a:off x="2408" y="4801"/>
              <a:ext cx="1510" cy="514"/>
            </a:xfrm>
            <a:prstGeom prst="rect">
              <a:avLst/>
            </a:prstGeom>
            <a:solidFill>
              <a:srgbClr val="FFFFFF"/>
            </a:solidFill>
            <a:ln w="9525">
              <a:solidFill>
                <a:srgbClr val="000000"/>
              </a:solidFill>
              <a:miter lim="800000"/>
              <a:headEnd/>
              <a:tailEnd/>
            </a:ln>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８</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kumimoji="0"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１</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4" name="Text Box 14"/>
            <p:cNvSpPr txBox="1">
              <a:spLocks noChangeArrowheads="1"/>
            </p:cNvSpPr>
            <p:nvPr/>
          </p:nvSpPr>
          <p:spPr bwMode="auto">
            <a:xfrm>
              <a:off x="2342" y="8265"/>
              <a:ext cx="1510" cy="477"/>
            </a:xfrm>
            <a:prstGeom prst="rect">
              <a:avLst/>
            </a:prstGeom>
            <a:solidFill>
              <a:srgbClr val="FFFFFF"/>
            </a:solidFill>
            <a:ln w="9525">
              <a:solidFill>
                <a:srgbClr val="000000"/>
              </a:solidFill>
              <a:miter lim="800000"/>
              <a:headEnd/>
              <a:tailEnd/>
            </a:ln>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３</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kumimoji="0" lang="ja-JP" altLang="en-US"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１４</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5" name="AutoShape 13"/>
            <p:cNvSpPr>
              <a:spLocks noChangeArrowheads="1"/>
            </p:cNvSpPr>
            <p:nvPr/>
          </p:nvSpPr>
          <p:spPr bwMode="auto">
            <a:xfrm>
              <a:off x="4206" y="7897"/>
              <a:ext cx="4272" cy="1623"/>
            </a:xfrm>
            <a:prstGeom prst="rightArrow">
              <a:avLst>
                <a:gd name="adj1" fmla="val 100000"/>
                <a:gd name="adj2" fmla="val 42869"/>
              </a:avLst>
            </a:prstGeom>
            <a:solidFill>
              <a:srgbClr val="FFFF00"/>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6" name="Text Box 12"/>
            <p:cNvSpPr txBox="1">
              <a:spLocks noChangeArrowheads="1"/>
            </p:cNvSpPr>
            <p:nvPr/>
          </p:nvSpPr>
          <p:spPr bwMode="auto">
            <a:xfrm>
              <a:off x="4486" y="5552"/>
              <a:ext cx="3740" cy="1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lvl1pPr indent="603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0325"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変更交付申請書</a:t>
              </a:r>
              <a:endParaRPr kumimoji="0" lang="ja-JP" altLang="ja-JP" sz="600" b="0" i="0" u="none" strike="noStrike" cap="none" normalizeH="0" baseline="0" dirty="0">
                <a:ln>
                  <a:noFill/>
                </a:ln>
                <a:solidFill>
                  <a:schemeClr val="tx1"/>
                </a:solidFill>
                <a:effectLst/>
              </a:endParaRPr>
            </a:p>
            <a:p>
              <a:pPr marL="0" marR="0" lvl="0" indent="60325" algn="l" defTabSz="914400" rtl="0" eaLnBrk="0" fontAlgn="base" latinLnBrk="0" hangingPunct="0">
                <a:lnSpc>
                  <a:spcPct val="100000"/>
                </a:lnSpc>
                <a:spcBef>
                  <a:spcPct val="0"/>
                </a:spcBef>
                <a:spcAft>
                  <a:spcPct val="0"/>
                </a:spcAft>
                <a:buClrTx/>
                <a:buSzTx/>
                <a:buFontTx/>
                <a:buNone/>
                <a:tabLst/>
              </a:pPr>
              <a:r>
                <a:rPr kumimoji="0" lang="en-US"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添付</a:t>
              </a:r>
              <a:r>
                <a:rPr kumimoji="0" lang="en-US"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kumimoji="0" lang="en-US" altLang="ja-JP" sz="600" b="0" i="0" u="none" strike="noStrike" cap="none" normalizeH="0" baseline="0" dirty="0">
                <a:ln>
                  <a:noFill/>
                </a:ln>
                <a:solidFill>
                  <a:schemeClr val="tx1"/>
                </a:solidFill>
                <a:effectLst/>
              </a:endParaRPr>
            </a:p>
            <a:p>
              <a:pPr marL="0" marR="0" lvl="0" indent="60325"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事業計画書（変更）</a:t>
              </a:r>
              <a:endParaRPr kumimoji="0" lang="ja-JP" altLang="en-US" sz="600" b="0" i="0" u="none" strike="noStrike" cap="none" normalizeH="0" baseline="0" dirty="0">
                <a:ln>
                  <a:noFill/>
                </a:ln>
                <a:solidFill>
                  <a:schemeClr val="tx1"/>
                </a:solidFill>
                <a:effectLst/>
              </a:endParaRPr>
            </a:p>
            <a:p>
              <a:pPr marL="0" marR="0" lvl="0" indent="60325"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経費明細書（変更）など</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37" name="Text Box 11"/>
            <p:cNvSpPr txBox="1">
              <a:spLocks noChangeArrowheads="1"/>
            </p:cNvSpPr>
            <p:nvPr/>
          </p:nvSpPr>
          <p:spPr bwMode="auto">
            <a:xfrm>
              <a:off x="6354" y="8254"/>
              <a:ext cx="1577" cy="476"/>
            </a:xfrm>
            <a:prstGeom prst="rect">
              <a:avLst/>
            </a:prstGeom>
            <a:solidFill>
              <a:srgbClr val="FFFFFF"/>
            </a:solidFill>
            <a:ln w="9525">
              <a:solidFill>
                <a:srgbClr val="000000"/>
              </a:solidFill>
              <a:miter lim="800000"/>
              <a:headEnd/>
              <a:tailEnd/>
            </a:ln>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３</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月</a:t>
              </a:r>
              <a:r>
                <a:rPr kumimoji="0"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１４</a:t>
              </a:r>
              <a:r>
                <a:rPr kumimoji="0" lang="ja-JP" altLang="ja-JP" sz="12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日</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8" name="Text Box 10"/>
            <p:cNvSpPr txBox="1">
              <a:spLocks noChangeArrowheads="1"/>
            </p:cNvSpPr>
            <p:nvPr/>
          </p:nvSpPr>
          <p:spPr bwMode="auto">
            <a:xfrm>
              <a:off x="3764" y="8833"/>
              <a:ext cx="500"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⑤</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9" name="AutoShape 9"/>
            <p:cNvSpPr>
              <a:spLocks noChangeArrowheads="1"/>
            </p:cNvSpPr>
            <p:nvPr/>
          </p:nvSpPr>
          <p:spPr bwMode="auto">
            <a:xfrm>
              <a:off x="4206" y="10313"/>
              <a:ext cx="4393" cy="446"/>
            </a:xfrm>
            <a:prstGeom prst="rightArrow">
              <a:avLst>
                <a:gd name="adj1" fmla="val 100000"/>
                <a:gd name="adj2" fmla="val 156000"/>
              </a:avLst>
            </a:prstGeom>
            <a:solidFill>
              <a:srgbClr val="FFFF00"/>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40" name="Text Box 8"/>
            <p:cNvSpPr txBox="1">
              <a:spLocks noChangeArrowheads="1"/>
            </p:cNvSpPr>
            <p:nvPr/>
          </p:nvSpPr>
          <p:spPr bwMode="auto">
            <a:xfrm>
              <a:off x="4309" y="10378"/>
              <a:ext cx="3740"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交付請求書</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1" name="Text Box 7"/>
            <p:cNvSpPr txBox="1">
              <a:spLocks noChangeArrowheads="1"/>
            </p:cNvSpPr>
            <p:nvPr/>
          </p:nvSpPr>
          <p:spPr bwMode="auto">
            <a:xfrm>
              <a:off x="3771" y="10311"/>
              <a:ext cx="28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⑦</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2" name="Text Box 6"/>
            <p:cNvSpPr txBox="1">
              <a:spLocks noChangeArrowheads="1"/>
            </p:cNvSpPr>
            <p:nvPr/>
          </p:nvSpPr>
          <p:spPr bwMode="auto">
            <a:xfrm>
              <a:off x="3764" y="5897"/>
              <a:ext cx="445" cy="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③</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3" name="Line 5"/>
            <p:cNvSpPr>
              <a:spLocks noChangeShapeType="1"/>
            </p:cNvSpPr>
            <p:nvPr/>
          </p:nvSpPr>
          <p:spPr bwMode="auto">
            <a:xfrm flipH="1" flipV="1">
              <a:off x="4101" y="10015"/>
              <a:ext cx="4076" cy="15"/>
            </a:xfrm>
            <a:prstGeom prst="line">
              <a:avLst/>
            </a:prstGeom>
            <a:noFill/>
            <a:ln w="254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Text Box 4"/>
            <p:cNvSpPr txBox="1">
              <a:spLocks noChangeArrowheads="1"/>
            </p:cNvSpPr>
            <p:nvPr/>
          </p:nvSpPr>
          <p:spPr bwMode="auto">
            <a:xfrm>
              <a:off x="4621" y="7024"/>
              <a:ext cx="321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変更交付決定通知書</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5" name="Text Box 3"/>
            <p:cNvSpPr txBox="1">
              <a:spLocks noChangeArrowheads="1"/>
            </p:cNvSpPr>
            <p:nvPr/>
          </p:nvSpPr>
          <p:spPr bwMode="auto">
            <a:xfrm>
              <a:off x="8190" y="7235"/>
              <a:ext cx="501" cy="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④</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46" name="Text Box 2"/>
            <p:cNvSpPr txBox="1">
              <a:spLocks noChangeArrowheads="1"/>
            </p:cNvSpPr>
            <p:nvPr/>
          </p:nvSpPr>
          <p:spPr bwMode="auto">
            <a:xfrm>
              <a:off x="4571" y="8091"/>
              <a:ext cx="3740" cy="1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実績報告書</a:t>
              </a:r>
              <a:endParaRPr kumimoji="0" lang="ja-JP" altLang="ja-JP"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0" lang="en-US"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添付</a:t>
              </a:r>
              <a:r>
                <a:rPr kumimoji="0" lang="en-US"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kumimoji="0" lang="en-US" altLang="ja-JP"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事業実施状況写真</a:t>
              </a:r>
              <a:endParaRPr kumimoji="0" lang="ja-JP"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請求書・領収書など</a:t>
              </a: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grpSp>
      <p:sp>
        <p:nvSpPr>
          <p:cNvPr id="47" name="Text Box 4">
            <a:extLst>
              <a:ext uri="{FF2B5EF4-FFF2-40B4-BE49-F238E27FC236}">
                <a16:creationId xmlns:a16="http://schemas.microsoft.com/office/drawing/2014/main" id="{6B11F1DF-EEEB-4CB3-95C5-6BD646287CEA}"/>
              </a:ext>
            </a:extLst>
          </p:cNvPr>
          <p:cNvSpPr txBox="1">
            <a:spLocks noChangeArrowheads="1"/>
          </p:cNvSpPr>
          <p:nvPr/>
        </p:nvSpPr>
        <p:spPr bwMode="auto">
          <a:xfrm>
            <a:off x="2143412" y="8696001"/>
            <a:ext cx="2420516" cy="131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3151" tIns="7557" rIns="63151" bIns="7557"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900" dirty="0">
                <a:latin typeface="ＭＳ Ｐゴシック" panose="020B0600070205080204" pitchFamily="50" charset="-128"/>
                <a:ea typeface="ＭＳ Ｐゴシック" panose="020B0600070205080204" pitchFamily="50" charset="-128"/>
                <a:cs typeface="Times New Roman" panose="02020603050405020304" pitchFamily="18" charset="0"/>
              </a:rPr>
              <a:t>交付確定</a:t>
            </a:r>
            <a:r>
              <a:rPr kumimoji="0" lang="ja-JP" altLang="ja-JP" sz="9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通知書</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047557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2013</TotalTime>
  <Words>1364</Words>
  <Application>Microsoft Office PowerPoint</Application>
  <PresentationFormat>A4 210 x 297 mm</PresentationFormat>
  <Paragraphs>71</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HGPｺﾞｼｯｸM</vt:lpstr>
      <vt:lpstr>HGP創英角ｺﾞｼｯｸUB</vt:lpstr>
      <vt:lpstr>HG丸ｺﾞｼｯｸM-PRO</vt:lpstr>
      <vt:lpstr>HG創英角ｺﾞｼｯｸUB</vt:lpstr>
      <vt:lpstr>ＭＳ Ｐゴシック</vt:lpstr>
      <vt:lpstr>ＭＳ 明朝</vt:lpstr>
      <vt:lpstr>游ゴシック</vt:lpstr>
      <vt:lpstr>Arial</vt:lpstr>
      <vt:lpstr>Calibri</vt:lpstr>
      <vt:lpstr>Calibri Light</vt:lpstr>
      <vt:lpstr>Office テーマ</vt:lpstr>
      <vt:lpstr>令和６年度えびの市小規模事業者持続化支援事業補助金（公募）のご案内</vt:lpstr>
      <vt:lpstr>【基礎審査】 ①事業の趣旨・目的 ◇市内商工業者等の経営の維持安定及び地域経済の振興に資する事業と認められるか。 ◇業務効率化（生産性向上）、売上向上（販路拡大等）,又は事業承継が見込まれる事業として認められるか。 ◇見込まれる取引または業務効率化の方法等に具体性があるか。   ②事業終了後の展望 ◇事業終了後に、新たな取引の開始や取引の拡大、又は生産性向上が見込まれる事業として認められるか。 ◇事業終了後の事業展開の計画について、実現可能性が高いものとなっているか。 ◇市内企業等への波及効果があるか。 ◇事業計画は、経営計画の今後の方針・目標を達成するために必要かつ有効なものか。  ③事業の実施計画 ◇事業計画は、経営資源・技術資源等からみて適当であるか。 ◇事業内容が自社や自社の提供する商品・サービスの強みを適切に把握しているか。 ◇経営方針・目標と今後のプランは、対象となる市場（商圏）の特性を踏まえているか。 ◇事業内容に見合った事業推進体制が整っているか。  【加点審査】 （Ａ）より難易度が高く、事業申請に労力を要する全国版の「小規模事業者持続化補助金」（平成２８年度補正以降すべて）について、チャレンジを応援する観点から、申請をして不採択となった事業者であるか。 （Ｂ）事業承継の円滑化に資する取組を重点支援する観点から、後継者候補が中心となって補助事業を実施する事業者であるか。将来の事業承継も見据えた経営を重点支援する観点から、今後の事業承継に向けた（事業承継計画）を作成し、申請時に提出した事業者であるか。 （Ｃ）生産性向上に向けた取組を通じて「生産性革命」の実現を図ろうとする事業者を重点支援する観点から、「生産性向上特別措置法」に基づき「先端設備等導入計画」の認定を申請する意志のある事業者であるか。 （Ｄ）既に、生産性の向上（経営力強化）の取組を実際に行っている事業者を重点支援する観点から、２０２４年５月３１日までに「経営力向上計画」の認定を受けている事業者であるか。  （Ｅ）自然災害の発生や感染症の拡大等の緊急事態に際して事業を継続するため、事業継続力強化計画又は事業継続計画（BCP）を策定済み又は策定中か。 （Ｆ）直近の２カ年度内に、経営者及び従業員の資質向上に資する研修等を実施、又は商工会やえびの市等の主催する研修等への参加実績があるか。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情報系クライアント0893</dc:creator>
  <cp:lastModifiedBy>観光_商工_宮久保（翔</cp:lastModifiedBy>
  <cp:revision>112</cp:revision>
  <cp:lastPrinted>2024-04-04T00:03:21Z</cp:lastPrinted>
  <dcterms:created xsi:type="dcterms:W3CDTF">2018-04-05T01:45:35Z</dcterms:created>
  <dcterms:modified xsi:type="dcterms:W3CDTF">2024-04-30T04:12:06Z</dcterms:modified>
</cp:coreProperties>
</file>